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 id="2147483664" r:id="rId2"/>
  </p:sldMasterIdLst>
  <p:notesMasterIdLst>
    <p:notesMasterId r:id="rId47"/>
  </p:notesMasterIdLst>
  <p:handoutMasterIdLst>
    <p:handoutMasterId r:id="rId48"/>
  </p:handoutMasterIdLst>
  <p:sldIdLst>
    <p:sldId id="385" r:id="rId3"/>
    <p:sldId id="262" r:id="rId4"/>
    <p:sldId id="339" r:id="rId5"/>
    <p:sldId id="389" r:id="rId6"/>
    <p:sldId id="462" r:id="rId7"/>
    <p:sldId id="391" r:id="rId8"/>
    <p:sldId id="392" r:id="rId9"/>
    <p:sldId id="458" r:id="rId10"/>
    <p:sldId id="459" r:id="rId11"/>
    <p:sldId id="476" r:id="rId12"/>
    <p:sldId id="446" r:id="rId13"/>
    <p:sldId id="474" r:id="rId14"/>
    <p:sldId id="475" r:id="rId15"/>
    <p:sldId id="463" r:id="rId16"/>
    <p:sldId id="473" r:id="rId17"/>
    <p:sldId id="478" r:id="rId18"/>
    <p:sldId id="480" r:id="rId19"/>
    <p:sldId id="410" r:id="rId20"/>
    <p:sldId id="422" r:id="rId21"/>
    <p:sldId id="452" r:id="rId22"/>
    <p:sldId id="423" r:id="rId23"/>
    <p:sldId id="471" r:id="rId24"/>
    <p:sldId id="428" r:id="rId25"/>
    <p:sldId id="467" r:id="rId26"/>
    <p:sldId id="472" r:id="rId27"/>
    <p:sldId id="434" r:id="rId28"/>
    <p:sldId id="436" r:id="rId29"/>
    <p:sldId id="437" r:id="rId30"/>
    <p:sldId id="438" r:id="rId31"/>
    <p:sldId id="439" r:id="rId32"/>
    <p:sldId id="465" r:id="rId33"/>
    <p:sldId id="464" r:id="rId34"/>
    <p:sldId id="325" r:id="rId35"/>
    <p:sldId id="435" r:id="rId36"/>
    <p:sldId id="448" r:id="rId37"/>
    <p:sldId id="337" r:id="rId38"/>
    <p:sldId id="450" r:id="rId39"/>
    <p:sldId id="449" r:id="rId40"/>
    <p:sldId id="477" r:id="rId41"/>
    <p:sldId id="349" r:id="rId42"/>
    <p:sldId id="443" r:id="rId43"/>
    <p:sldId id="350" r:id="rId44"/>
    <p:sldId id="444" r:id="rId45"/>
    <p:sldId id="387" r:id="rId46"/>
  </p:sldIdLst>
  <p:sldSz cx="9144000" cy="5143500" type="screen16x9"/>
  <p:notesSz cx="7023100" cy="9309100"/>
  <p:embeddedFontLst>
    <p:embeddedFont>
      <p:font typeface="Wingdings 2" panose="05020102010507070707" pitchFamily="18" charset="2"/>
      <p:regular r:id="rId49"/>
    </p:embeddedFont>
    <p:embeddedFont>
      <p:font typeface="Calibri" panose="020F0502020204030204" pitchFamily="34" charset="0"/>
      <p:regular r:id="rId50"/>
      <p:bold r:id="rId51"/>
      <p:italic r:id="rId52"/>
      <p:boldItalic r:id="rId53"/>
    </p:embeddedFont>
    <p:embeddedFont>
      <p:font typeface="Source Code Pro" panose="020B0604020202020204" charset="0"/>
      <p:regular r:id="rId54"/>
      <p:bold r:id="rId55"/>
    </p:embeddedFont>
    <p:embeddedFont>
      <p:font typeface="Radley" panose="020B0604020202020204" charset="0"/>
      <p:regular r:id="rId56"/>
      <p: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di, Paroma" initials="NP" lastIdx="6" clrIdx="0"/>
  <p:cmAuthor id="1" name="Tom Haskin" initials="TH" lastIdx="7" clrIdx="1">
    <p:extLst>
      <p:ext uri="{19B8F6BF-5375-455C-9EA6-DF929625EA0E}">
        <p15:presenceInfo xmlns:p15="http://schemas.microsoft.com/office/powerpoint/2012/main" userId="S-1-5-21-1399593236-398925748-1237804090-14073" providerId="AD"/>
      </p:ext>
    </p:extLst>
  </p:cmAuthor>
  <p:cmAuthor id="2" name="Nandi, Paroma (MOHS)" initials="NP(" lastIdx="1" clrIdx="2">
    <p:extLst>
      <p:ext uri="{19B8F6BF-5375-455C-9EA6-DF929625EA0E}">
        <p15:presenceInfo xmlns:p15="http://schemas.microsoft.com/office/powerpoint/2012/main" userId="S-1-5-21-487349131-2095749132-2248483902-1120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C5D"/>
    <a:srgbClr val="CF7347"/>
    <a:srgbClr val="97C1A6"/>
    <a:srgbClr val="5C5C53"/>
    <a:srgbClr val="8889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9" autoAdjust="0"/>
    <p:restoredTop sz="77354" autoAdjust="0"/>
  </p:normalViewPr>
  <p:slideViewPr>
    <p:cSldViewPr snapToGrid="0">
      <p:cViewPr varScale="1">
        <p:scale>
          <a:sx n="70" d="100"/>
          <a:sy n="70" d="100"/>
        </p:scale>
        <p:origin x="1212" y="56"/>
      </p:cViewPr>
      <p:guideLst>
        <p:guide orient="horz" pos="1620"/>
        <p:guide pos="2880"/>
      </p:guideLst>
    </p:cSldViewPr>
  </p:slideViewPr>
  <p:notesTextViewPr>
    <p:cViewPr>
      <p:scale>
        <a:sx n="1" d="1"/>
        <a:sy n="1" d="1"/>
      </p:scale>
      <p:origin x="0" y="0"/>
    </p:cViewPr>
  </p:notesTextViewPr>
  <p:notesViewPr>
    <p:cSldViewPr snapToGrid="0">
      <p:cViewPr varScale="1">
        <p:scale>
          <a:sx n="86" d="100"/>
          <a:sy n="86" d="100"/>
        </p:scale>
        <p:origin x="292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56"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8-07T10:07:16.367"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B4EEBAB-601E-4D0C-92BC-E9BA4D787A8D}" type="datetimeFigureOut">
              <a:rPr lang="en-US" smtClean="0"/>
              <a:t>8/10/2020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40A7B078-FF4A-4DF0-842A-07FB06B635A4}" type="slidenum">
              <a:rPr lang="en-US" smtClean="0"/>
              <a:t>‹#›</a:t>
            </a:fld>
            <a:endParaRPr lang="en-US"/>
          </a:p>
        </p:txBody>
      </p:sp>
    </p:spTree>
    <p:extLst>
      <p:ext uri="{BB962C8B-B14F-4D97-AF65-F5344CB8AC3E}">
        <p14:creationId xmlns:p14="http://schemas.microsoft.com/office/powerpoint/2010/main" val="454970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366662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6286500" y="2143125"/>
            <a:ext cx="10287000" cy="5786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1:notes"/>
          <p:cNvSpPr txBox="1">
            <a:spLocks noGrp="1"/>
          </p:cNvSpPr>
          <p:nvPr>
            <p:ph type="body" idx="1"/>
          </p:nvPr>
        </p:nvSpPr>
        <p:spPr>
          <a:xfrm>
            <a:off x="2286000" y="8251825"/>
            <a:ext cx="18288001" cy="67500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 name="Google Shape;67;p1:notes"/>
          <p:cNvSpPr txBox="1">
            <a:spLocks noGrp="1"/>
          </p:cNvSpPr>
          <p:nvPr>
            <p:ph type="sldNum" idx="12"/>
          </p:nvPr>
        </p:nvSpPr>
        <p:spPr>
          <a:xfrm>
            <a:off x="12949238" y="16286163"/>
            <a:ext cx="9906000" cy="8588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537169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2"/>
                </a:solidFill>
              </a:rPr>
              <a:t>See Appendix D for more details on match requirement and documentation</a:t>
            </a:r>
            <a:endParaRPr lang="en-US" dirty="0"/>
          </a:p>
        </p:txBody>
      </p:sp>
      <p:sp>
        <p:nvSpPr>
          <p:cNvPr id="4" name="Slide Number Placeholder 3"/>
          <p:cNvSpPr>
            <a:spLocks noGrp="1"/>
          </p:cNvSpPr>
          <p:nvPr>
            <p:ph type="sldNum" sz="quarter" idx="10"/>
          </p:nvPr>
        </p:nvSpPr>
        <p:spPr/>
        <p:txBody>
          <a:bodyPr/>
          <a:lstStyle/>
          <a:p>
            <a:fld id="{6B3AAD0A-84FB-4EFE-B3A8-57F9E5B8351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150285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2"/>
                </a:solidFill>
              </a:rPr>
              <a:t>See Appendix D for more details on match requirement and documentation</a:t>
            </a:r>
            <a:endParaRPr lang="en-US" dirty="0"/>
          </a:p>
        </p:txBody>
      </p:sp>
      <p:sp>
        <p:nvSpPr>
          <p:cNvPr id="4" name="Slide Number Placeholder 3"/>
          <p:cNvSpPr>
            <a:spLocks noGrp="1"/>
          </p:cNvSpPr>
          <p:nvPr>
            <p:ph type="sldNum" sz="quarter" idx="10"/>
          </p:nvPr>
        </p:nvSpPr>
        <p:spPr/>
        <p:txBody>
          <a:bodyPr/>
          <a:lstStyle/>
          <a:p>
            <a:fld id="{6B3AAD0A-84FB-4EFE-B3A8-57F9E5B8351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29100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AAD0A-84FB-4EFE-B3A8-57F9E5B8351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90016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AAD0A-84FB-4EFE-B3A8-57F9E5B8351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240526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6B3AAD0A-84FB-4EFE-B3A8-57F9E5B8351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716147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de56c2a90_0_886:notes"/>
          <p:cNvSpPr>
            <a:spLocks noGrp="1" noRot="1" noChangeAspect="1"/>
          </p:cNvSpPr>
          <p:nvPr>
            <p:ph type="sldImg" idx="2"/>
          </p:nvPr>
        </p:nvSpPr>
        <p:spPr>
          <a:xfrm>
            <a:off x="6470650" y="2182813"/>
            <a:ext cx="10469563" cy="588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de56c2a90_0_886:notes"/>
          <p:cNvSpPr txBox="1">
            <a:spLocks noGrp="1"/>
          </p:cNvSpPr>
          <p:nvPr>
            <p:ph type="body" idx="1"/>
          </p:nvPr>
        </p:nvSpPr>
        <p:spPr>
          <a:xfrm>
            <a:off x="2341033" y="8400816"/>
            <a:ext cx="18728267" cy="6871875"/>
          </a:xfrm>
          <a:prstGeom prst="rect">
            <a:avLst/>
          </a:prstGeom>
        </p:spPr>
        <p:txBody>
          <a:bodyPr spcFirstLastPara="1" wrap="square" lIns="93308" tIns="46641" rIns="93308" bIns="46641" anchor="t" anchorCtr="0">
            <a:noAutofit/>
          </a:bodyPr>
          <a:lstStyle/>
          <a:p>
            <a:pPr marL="158750" indent="0">
              <a:buNone/>
            </a:pPr>
            <a:endParaRPr lang="en-US" baseline="0" dirty="0"/>
          </a:p>
        </p:txBody>
      </p:sp>
      <p:sp>
        <p:nvSpPr>
          <p:cNvPr id="121" name="Google Shape;121;g6de56c2a90_0_886:notes"/>
          <p:cNvSpPr txBox="1">
            <a:spLocks noGrp="1"/>
          </p:cNvSpPr>
          <p:nvPr>
            <p:ph type="sldNum" idx="12"/>
          </p:nvPr>
        </p:nvSpPr>
        <p:spPr>
          <a:xfrm>
            <a:off x="13260979" y="16580219"/>
            <a:ext cx="10144478" cy="874408"/>
          </a:xfrm>
          <a:prstGeom prst="rect">
            <a:avLst/>
          </a:prstGeom>
        </p:spPr>
        <p:txBody>
          <a:bodyPr spcFirstLastPara="1" wrap="square" lIns="93308" tIns="46641" rIns="93308" bIns="46641"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146573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de56c2a90_0_886:notes"/>
          <p:cNvSpPr>
            <a:spLocks noGrp="1" noRot="1" noChangeAspect="1"/>
          </p:cNvSpPr>
          <p:nvPr>
            <p:ph type="sldImg" idx="2"/>
          </p:nvPr>
        </p:nvSpPr>
        <p:spPr>
          <a:xfrm>
            <a:off x="6470650" y="2182813"/>
            <a:ext cx="10469563" cy="588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de56c2a90_0_886:notes"/>
          <p:cNvSpPr txBox="1">
            <a:spLocks noGrp="1"/>
          </p:cNvSpPr>
          <p:nvPr>
            <p:ph type="body" idx="1"/>
          </p:nvPr>
        </p:nvSpPr>
        <p:spPr>
          <a:xfrm>
            <a:off x="2341033" y="8400816"/>
            <a:ext cx="18728267" cy="6871875"/>
          </a:xfrm>
          <a:prstGeom prst="rect">
            <a:avLst/>
          </a:prstGeom>
        </p:spPr>
        <p:txBody>
          <a:bodyPr spcFirstLastPara="1" wrap="square" lIns="93308" tIns="46641" rIns="93308" bIns="46641" anchor="t" anchorCtr="0">
            <a:noAutofit/>
          </a:bodyPr>
          <a:lstStyle/>
          <a:p>
            <a:pPr marL="158750" indent="0">
              <a:buNone/>
            </a:pPr>
            <a:endParaRPr lang="en-US" baseline="0" dirty="0"/>
          </a:p>
        </p:txBody>
      </p:sp>
      <p:sp>
        <p:nvSpPr>
          <p:cNvPr id="121" name="Google Shape;121;g6de56c2a90_0_886:notes"/>
          <p:cNvSpPr txBox="1">
            <a:spLocks noGrp="1"/>
          </p:cNvSpPr>
          <p:nvPr>
            <p:ph type="sldNum" idx="12"/>
          </p:nvPr>
        </p:nvSpPr>
        <p:spPr>
          <a:xfrm>
            <a:off x="13260979" y="16580219"/>
            <a:ext cx="10144478" cy="874408"/>
          </a:xfrm>
          <a:prstGeom prst="rect">
            <a:avLst/>
          </a:prstGeom>
        </p:spPr>
        <p:txBody>
          <a:bodyPr spcFirstLastPara="1" wrap="square" lIns="93308" tIns="46641" rIns="93308" bIns="46641"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561068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de56c2a90_0_886:notes"/>
          <p:cNvSpPr>
            <a:spLocks noGrp="1" noRot="1" noChangeAspect="1"/>
          </p:cNvSpPr>
          <p:nvPr>
            <p:ph type="sldImg" idx="2"/>
          </p:nvPr>
        </p:nvSpPr>
        <p:spPr>
          <a:xfrm>
            <a:off x="6470650" y="2182813"/>
            <a:ext cx="10469563" cy="588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de56c2a90_0_886:notes"/>
          <p:cNvSpPr txBox="1">
            <a:spLocks noGrp="1"/>
          </p:cNvSpPr>
          <p:nvPr>
            <p:ph type="body" idx="1"/>
          </p:nvPr>
        </p:nvSpPr>
        <p:spPr>
          <a:xfrm>
            <a:off x="2341033" y="8400816"/>
            <a:ext cx="18728267" cy="6871875"/>
          </a:xfrm>
          <a:prstGeom prst="rect">
            <a:avLst/>
          </a:prstGeom>
        </p:spPr>
        <p:txBody>
          <a:bodyPr spcFirstLastPara="1" wrap="square" lIns="93308" tIns="46641" rIns="93308" bIns="46641" anchor="t" anchorCtr="0">
            <a:noAutofit/>
          </a:bodyPr>
          <a:lstStyle/>
          <a:p>
            <a:pPr marL="158750" indent="0">
              <a:buNone/>
            </a:pPr>
            <a:endParaRPr lang="en-US" baseline="0" dirty="0"/>
          </a:p>
        </p:txBody>
      </p:sp>
      <p:sp>
        <p:nvSpPr>
          <p:cNvPr id="121" name="Google Shape;121;g6de56c2a90_0_886:notes"/>
          <p:cNvSpPr txBox="1">
            <a:spLocks noGrp="1"/>
          </p:cNvSpPr>
          <p:nvPr>
            <p:ph type="sldNum" idx="12"/>
          </p:nvPr>
        </p:nvSpPr>
        <p:spPr>
          <a:xfrm>
            <a:off x="13260979" y="16580219"/>
            <a:ext cx="10144478" cy="874408"/>
          </a:xfrm>
          <a:prstGeom prst="rect">
            <a:avLst/>
          </a:prstGeom>
        </p:spPr>
        <p:txBody>
          <a:bodyPr spcFirstLastPara="1" wrap="square" lIns="93308" tIns="46641" rIns="93308" bIns="46641"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01810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the difference between crisis bridge housing and transitional housing</a:t>
            </a:r>
            <a:endParaRPr lang="en-US" dirty="0"/>
          </a:p>
        </p:txBody>
      </p:sp>
      <p:sp>
        <p:nvSpPr>
          <p:cNvPr id="4" name="Slide Number Placeholder 3"/>
          <p:cNvSpPr>
            <a:spLocks noGrp="1"/>
          </p:cNvSpPr>
          <p:nvPr>
            <p:ph type="sldNum" sz="quarter" idx="10"/>
          </p:nvPr>
        </p:nvSpPr>
        <p:spPr/>
        <p:txBody>
          <a:bodyPr/>
          <a:lstStyle/>
          <a:p>
            <a:fld id="{6B3AAD0A-84FB-4EFE-B3A8-57F9E5B8351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529445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de56c2a90_0_886:notes"/>
          <p:cNvSpPr>
            <a:spLocks noGrp="1" noRot="1" noChangeAspect="1"/>
          </p:cNvSpPr>
          <p:nvPr>
            <p:ph type="sldImg" idx="2"/>
          </p:nvPr>
        </p:nvSpPr>
        <p:spPr>
          <a:xfrm>
            <a:off x="6470650" y="2182813"/>
            <a:ext cx="10469563" cy="588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de56c2a90_0_886:notes"/>
          <p:cNvSpPr txBox="1">
            <a:spLocks noGrp="1"/>
          </p:cNvSpPr>
          <p:nvPr>
            <p:ph type="body" idx="1"/>
          </p:nvPr>
        </p:nvSpPr>
        <p:spPr>
          <a:xfrm>
            <a:off x="2341033" y="8400816"/>
            <a:ext cx="18728267" cy="6871875"/>
          </a:xfrm>
          <a:prstGeom prst="rect">
            <a:avLst/>
          </a:prstGeom>
        </p:spPr>
        <p:txBody>
          <a:bodyPr spcFirstLastPara="1" wrap="square" lIns="93308" tIns="46641" rIns="93308" bIns="46641"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dirty="0">
                <a:solidFill>
                  <a:schemeClr val="bg2">
                    <a:lumMod val="50000"/>
                  </a:schemeClr>
                </a:solidFill>
              </a:rPr>
              <a:t>Funded projects will be required to</a:t>
            </a:r>
            <a:endParaRPr lang="en-US" dirty="0">
              <a:solidFill>
                <a:schemeClr val="bg2"/>
              </a:solidFill>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solidFill>
                  <a:schemeClr val="bg2"/>
                </a:solidFill>
              </a:rPr>
              <a:t>By submitting this application and accepting an award, applicants agree to the following.  We encourage potential applicants to seek technical assistance if they are unsure of their ability to meet any of these expectations.</a:t>
            </a:r>
          </a:p>
          <a:p>
            <a:pPr marL="158750" indent="0">
              <a:buNone/>
            </a:pPr>
            <a:endParaRPr lang="en-US" dirty="0"/>
          </a:p>
          <a:p>
            <a:pPr marL="158750" indent="0">
              <a:buNone/>
            </a:pPr>
            <a:endParaRPr dirty="0"/>
          </a:p>
        </p:txBody>
      </p:sp>
      <p:sp>
        <p:nvSpPr>
          <p:cNvPr id="121" name="Google Shape;121;g6de56c2a90_0_886:notes"/>
          <p:cNvSpPr txBox="1">
            <a:spLocks noGrp="1"/>
          </p:cNvSpPr>
          <p:nvPr>
            <p:ph type="sldNum" idx="12"/>
          </p:nvPr>
        </p:nvSpPr>
        <p:spPr>
          <a:xfrm>
            <a:off x="13260979" y="16580219"/>
            <a:ext cx="10144478" cy="874408"/>
          </a:xfrm>
          <a:prstGeom prst="rect">
            <a:avLst/>
          </a:prstGeom>
        </p:spPr>
        <p:txBody>
          <a:bodyPr spcFirstLastPara="1" wrap="square" lIns="93308" tIns="46641" rIns="93308" bIns="46641"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90644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a:xfrm>
            <a:off x="4066535" y="8931063"/>
            <a:ext cx="3110973" cy="470142"/>
          </a:xfrm>
          <a:prstGeom prst="rect">
            <a:avLst/>
          </a:prstGeom>
        </p:spPr>
        <p:txBody>
          <a:bodyPr lIns="93324" tIns="46662" rIns="93324" bIns="46662"/>
          <a:lstStyle/>
          <a:p>
            <a:fld id="{4399CE34-1380-4D10-8C6A-8568CE5B2C28}" type="slidenum">
              <a:rPr lang="en-US" smtClean="0"/>
              <a:t>2</a:t>
            </a:fld>
            <a:endParaRPr lang="en-US"/>
          </a:p>
        </p:txBody>
      </p:sp>
    </p:spTree>
    <p:extLst>
      <p:ext uri="{BB962C8B-B14F-4D97-AF65-F5344CB8AC3E}">
        <p14:creationId xmlns:p14="http://schemas.microsoft.com/office/powerpoint/2010/main" val="995520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AAD0A-84FB-4EFE-B3A8-57F9E5B8351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607197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98450"/>
            <a:r>
              <a:rPr lang="en-US" dirty="0" smtClean="0"/>
              <a:t>YHDP</a:t>
            </a:r>
            <a:r>
              <a:rPr lang="en-US" baseline="0" dirty="0" smtClean="0"/>
              <a:t> Planning Committee is developing a youth centric CA system </a:t>
            </a:r>
            <a:endParaRPr lang="en-US" dirty="0"/>
          </a:p>
        </p:txBody>
      </p:sp>
    </p:spTree>
    <p:extLst>
      <p:ext uri="{BB962C8B-B14F-4D97-AF65-F5344CB8AC3E}">
        <p14:creationId xmlns:p14="http://schemas.microsoft.com/office/powerpoint/2010/main" val="2149296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de56c2a90_0_886:notes"/>
          <p:cNvSpPr>
            <a:spLocks noGrp="1" noRot="1" noChangeAspect="1"/>
          </p:cNvSpPr>
          <p:nvPr>
            <p:ph type="sldImg" idx="2"/>
          </p:nvPr>
        </p:nvSpPr>
        <p:spPr>
          <a:xfrm>
            <a:off x="6470650" y="2182813"/>
            <a:ext cx="10469563" cy="588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de56c2a90_0_886:notes"/>
          <p:cNvSpPr txBox="1">
            <a:spLocks noGrp="1"/>
          </p:cNvSpPr>
          <p:nvPr>
            <p:ph type="body" idx="1"/>
          </p:nvPr>
        </p:nvSpPr>
        <p:spPr>
          <a:xfrm>
            <a:off x="2341033" y="8400816"/>
            <a:ext cx="18728267" cy="6871875"/>
          </a:xfrm>
          <a:prstGeom prst="rect">
            <a:avLst/>
          </a:prstGeom>
        </p:spPr>
        <p:txBody>
          <a:bodyPr spcFirstLastPara="1" wrap="square" lIns="93308" tIns="46641" rIns="93308" bIns="46641" anchor="t" anchorCtr="0">
            <a:noAutofit/>
          </a:bodyPr>
          <a:lstStyle/>
          <a:p>
            <a:pPr marL="158750" indent="0">
              <a:buNone/>
            </a:pPr>
            <a:r>
              <a:rPr lang="en-US" dirty="0" smtClean="0"/>
              <a:t>- Providers</a:t>
            </a:r>
            <a:r>
              <a:rPr lang="en-US" baseline="0" dirty="0" smtClean="0"/>
              <a:t> should not apply for waivers in the application, but should note that this will be an option if selected. </a:t>
            </a:r>
            <a:endParaRPr dirty="0"/>
          </a:p>
        </p:txBody>
      </p:sp>
      <p:sp>
        <p:nvSpPr>
          <p:cNvPr id="121" name="Google Shape;121;g6de56c2a90_0_886:notes"/>
          <p:cNvSpPr txBox="1">
            <a:spLocks noGrp="1"/>
          </p:cNvSpPr>
          <p:nvPr>
            <p:ph type="sldNum" idx="12"/>
          </p:nvPr>
        </p:nvSpPr>
        <p:spPr>
          <a:xfrm>
            <a:off x="13260979" y="16580219"/>
            <a:ext cx="10144478" cy="874408"/>
          </a:xfrm>
          <a:prstGeom prst="rect">
            <a:avLst/>
          </a:prstGeom>
        </p:spPr>
        <p:txBody>
          <a:bodyPr spcFirstLastPara="1" wrap="square" lIns="93308" tIns="46641" rIns="93308" bIns="46641"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51795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a:xfrm>
            <a:off x="3970938" y="8772668"/>
            <a:ext cx="3037840" cy="461804"/>
          </a:xfrm>
          <a:prstGeom prst="rect">
            <a:avLst/>
          </a:prstGeom>
        </p:spPr>
        <p:txBody>
          <a:bodyPr/>
          <a:lstStyle/>
          <a:p>
            <a:fld id="{4399CE34-1380-4D10-8C6A-8568CE5B2C28}" type="slidenum">
              <a:rPr lang="en-US" smtClean="0"/>
              <a:t>33</a:t>
            </a:fld>
            <a:endParaRPr lang="en-US"/>
          </a:p>
        </p:txBody>
      </p:sp>
    </p:spTree>
    <p:extLst>
      <p:ext uri="{BB962C8B-B14F-4D97-AF65-F5344CB8AC3E}">
        <p14:creationId xmlns:p14="http://schemas.microsoft.com/office/powerpoint/2010/main" val="1869763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AAD0A-84FB-4EFE-B3A8-57F9E5B83519}"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16347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AAD0A-84FB-4EFE-B3A8-57F9E5B83519}"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245123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a:xfrm>
            <a:off x="3970938" y="8772668"/>
            <a:ext cx="3037840" cy="461804"/>
          </a:xfrm>
          <a:prstGeom prst="rect">
            <a:avLst/>
          </a:prstGeom>
        </p:spPr>
        <p:txBody>
          <a:bodyPr/>
          <a:lstStyle/>
          <a:p>
            <a:fld id="{4399CE34-1380-4D10-8C6A-8568CE5B2C28}" type="slidenum">
              <a:rPr lang="en-US" smtClean="0"/>
              <a:t>36</a:t>
            </a:fld>
            <a:endParaRPr lang="en-US"/>
          </a:p>
        </p:txBody>
      </p:sp>
    </p:spTree>
    <p:extLst>
      <p:ext uri="{BB962C8B-B14F-4D97-AF65-F5344CB8AC3E}">
        <p14:creationId xmlns:p14="http://schemas.microsoft.com/office/powerpoint/2010/main" val="1869763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AAD0A-84FB-4EFE-B3A8-57F9E5B83519}"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845191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AAD0A-84FB-4EFE-B3A8-57F9E5B83519}"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16376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AAD0A-84FB-4EFE-B3A8-57F9E5B83519}"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66995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AAD0A-84FB-4EFE-B3A8-57F9E5B83519}" type="slidenum">
              <a:rPr lang="en-US" smtClean="0"/>
              <a:t>4</a:t>
            </a:fld>
            <a:endParaRPr lang="en-US"/>
          </a:p>
        </p:txBody>
      </p:sp>
    </p:spTree>
    <p:extLst>
      <p:ext uri="{BB962C8B-B14F-4D97-AF65-F5344CB8AC3E}">
        <p14:creationId xmlns:p14="http://schemas.microsoft.com/office/powerpoint/2010/main" val="1901262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the </a:t>
            </a:r>
            <a:r>
              <a:rPr lang="en-US" smtClean="0"/>
              <a:t>QA Session </a:t>
            </a:r>
            <a:endParaRPr lang="en-US" dirty="0"/>
          </a:p>
        </p:txBody>
      </p:sp>
    </p:spTree>
    <p:extLst>
      <p:ext uri="{BB962C8B-B14F-4D97-AF65-F5344CB8AC3E}">
        <p14:creationId xmlns:p14="http://schemas.microsoft.com/office/powerpoint/2010/main" val="3707696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de56c2a90_0_378:notes"/>
          <p:cNvSpPr>
            <a:spLocks noGrp="1" noRot="1" noChangeAspect="1"/>
          </p:cNvSpPr>
          <p:nvPr>
            <p:ph type="sldImg" idx="2"/>
          </p:nvPr>
        </p:nvSpPr>
        <p:spPr>
          <a:xfrm>
            <a:off x="6286500" y="2143125"/>
            <a:ext cx="10287000" cy="57864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de56c2a90_0_378:notes"/>
          <p:cNvSpPr txBox="1">
            <a:spLocks noGrp="1"/>
          </p:cNvSpPr>
          <p:nvPr>
            <p:ph type="body" idx="1"/>
          </p:nvPr>
        </p:nvSpPr>
        <p:spPr>
          <a:xfrm>
            <a:off x="2286000" y="8251825"/>
            <a:ext cx="18288000" cy="6750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6" name="Google Shape;166;g6de56c2a90_0_378:notes"/>
          <p:cNvSpPr txBox="1">
            <a:spLocks noGrp="1"/>
          </p:cNvSpPr>
          <p:nvPr>
            <p:ph type="sldNum" idx="12"/>
          </p:nvPr>
        </p:nvSpPr>
        <p:spPr>
          <a:xfrm>
            <a:off x="12949238" y="16286163"/>
            <a:ext cx="9906000" cy="85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extLst>
      <p:ext uri="{BB962C8B-B14F-4D97-AF65-F5344CB8AC3E}">
        <p14:creationId xmlns:p14="http://schemas.microsoft.com/office/powerpoint/2010/main" val="426527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de56c2a90_0_886:notes"/>
          <p:cNvSpPr>
            <a:spLocks noGrp="1" noRot="1" noChangeAspect="1"/>
          </p:cNvSpPr>
          <p:nvPr>
            <p:ph type="sldImg" idx="2"/>
          </p:nvPr>
        </p:nvSpPr>
        <p:spPr>
          <a:xfrm>
            <a:off x="6470650" y="2182813"/>
            <a:ext cx="10469563" cy="588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de56c2a90_0_886:notes"/>
          <p:cNvSpPr txBox="1">
            <a:spLocks noGrp="1"/>
          </p:cNvSpPr>
          <p:nvPr>
            <p:ph type="body" idx="1"/>
          </p:nvPr>
        </p:nvSpPr>
        <p:spPr>
          <a:xfrm>
            <a:off x="2341033" y="8400816"/>
            <a:ext cx="18728267" cy="6871875"/>
          </a:xfrm>
          <a:prstGeom prst="rect">
            <a:avLst/>
          </a:prstGeom>
        </p:spPr>
        <p:txBody>
          <a:bodyPr spcFirstLastPara="1" wrap="square" lIns="93308" tIns="46641" rIns="93308" bIns="46641"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latin typeface="Arial"/>
                <a:cs typeface="Arial"/>
                <a:sym typeface="Arial"/>
              </a:rPr>
              <a:t>23 communities awarded $75 mil total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latin typeface="Arial"/>
                <a:cs typeface="Arial"/>
                <a:sym typeface="Arial"/>
              </a:rPr>
              <a:t>Participation has included attendance at meetings twice monthly, as well as monthly full-day planning sessions with the technical assistance team</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en-US" sz="1100" dirty="0">
              <a:solidFill>
                <a:srgbClr val="000000"/>
              </a:solidFill>
            </a:endParaRPr>
          </a:p>
          <a:p>
            <a:pPr marL="158750" indent="0">
              <a:buNone/>
            </a:pPr>
            <a:endParaRPr dirty="0"/>
          </a:p>
        </p:txBody>
      </p:sp>
      <p:sp>
        <p:nvSpPr>
          <p:cNvPr id="121" name="Google Shape;121;g6de56c2a90_0_886:notes"/>
          <p:cNvSpPr txBox="1">
            <a:spLocks noGrp="1"/>
          </p:cNvSpPr>
          <p:nvPr>
            <p:ph type="sldNum" idx="12"/>
          </p:nvPr>
        </p:nvSpPr>
        <p:spPr>
          <a:xfrm>
            <a:off x="13260979" y="16580219"/>
            <a:ext cx="10144478" cy="874408"/>
          </a:xfrm>
          <a:prstGeom prst="rect">
            <a:avLst/>
          </a:prstGeom>
        </p:spPr>
        <p:txBody>
          <a:bodyPr spcFirstLastPara="1" wrap="square" lIns="93308" tIns="46641" rIns="93308" bIns="46641"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6643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AAD0A-84FB-4EFE-B3A8-57F9E5B8351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13114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AAD0A-84FB-4EFE-B3A8-57F9E5B8351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9152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de56c2a90_0_886:notes"/>
          <p:cNvSpPr>
            <a:spLocks noGrp="1" noRot="1" noChangeAspect="1"/>
          </p:cNvSpPr>
          <p:nvPr>
            <p:ph type="sldImg" idx="2"/>
          </p:nvPr>
        </p:nvSpPr>
        <p:spPr>
          <a:xfrm>
            <a:off x="6470650" y="2182813"/>
            <a:ext cx="10469563" cy="588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de56c2a90_0_886:notes"/>
          <p:cNvSpPr txBox="1">
            <a:spLocks noGrp="1"/>
          </p:cNvSpPr>
          <p:nvPr>
            <p:ph type="body" idx="1"/>
          </p:nvPr>
        </p:nvSpPr>
        <p:spPr>
          <a:xfrm>
            <a:off x="2341033" y="8400816"/>
            <a:ext cx="18728267" cy="6871875"/>
          </a:xfrm>
          <a:prstGeom prst="rect">
            <a:avLst/>
          </a:prstGeom>
        </p:spPr>
        <p:txBody>
          <a:bodyPr spcFirstLastPara="1" wrap="square" lIns="93308" tIns="46641" rIns="93308" bIns="46641" anchor="t" anchorCtr="0">
            <a:noAutofit/>
          </a:bodyPr>
          <a:lstStyle/>
          <a:p>
            <a:pPr marL="158750" indent="0">
              <a:buNone/>
            </a:pPr>
            <a:r>
              <a:rPr lang="en-US" dirty="0"/>
              <a:t>Any applications with missing documents, will not pass threshold and not be scored.</a:t>
            </a:r>
            <a:endParaRPr dirty="0"/>
          </a:p>
        </p:txBody>
      </p:sp>
      <p:sp>
        <p:nvSpPr>
          <p:cNvPr id="121" name="Google Shape;121;g6de56c2a90_0_886:notes"/>
          <p:cNvSpPr txBox="1">
            <a:spLocks noGrp="1"/>
          </p:cNvSpPr>
          <p:nvPr>
            <p:ph type="sldNum" idx="12"/>
          </p:nvPr>
        </p:nvSpPr>
        <p:spPr>
          <a:xfrm>
            <a:off x="13260979" y="16580219"/>
            <a:ext cx="10144478" cy="874408"/>
          </a:xfrm>
          <a:prstGeom prst="rect">
            <a:avLst/>
          </a:prstGeom>
        </p:spPr>
        <p:txBody>
          <a:bodyPr spcFirstLastPara="1" wrap="square" lIns="93308" tIns="46641" rIns="93308" bIns="46641"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56824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AAD0A-84FB-4EFE-B3A8-57F9E5B8351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07329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AAD0A-84FB-4EFE-B3A8-57F9E5B8351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98220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rgbClr val="97C1A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600"/>
              <a:buNone/>
              <a:defRPr sz="3600">
                <a:solidFill>
                  <a:schemeClr val="lt1"/>
                </a:solidFill>
                <a:latin typeface="+mj-lt"/>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andText_NoBullet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2" name="Title 1"/>
          <p:cNvSpPr>
            <a:spLocks noGrp="1"/>
          </p:cNvSpPr>
          <p:nvPr>
            <p:ph type="title" hasCustomPrompt="1"/>
          </p:nvPr>
        </p:nvSpPr>
        <p:spPr>
          <a:xfrm>
            <a:off x="914400" y="252329"/>
            <a:ext cx="7277100" cy="528722"/>
          </a:xfrm>
        </p:spPr>
        <p:txBody>
          <a:bodyPr>
            <a:normAutofit/>
          </a:bodyPr>
          <a:lstStyle>
            <a:lvl1pPr>
              <a:defRPr sz="2250" baseline="0">
                <a:solidFill>
                  <a:schemeClr val="accent2"/>
                </a:solidFill>
              </a:defRPr>
            </a:lvl1pPr>
          </a:lstStyle>
          <a:p>
            <a:r>
              <a:rPr lang="en-US" dirty="0"/>
              <a:t>Title Text Here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0566" y="4710750"/>
            <a:ext cx="1138365" cy="432752"/>
          </a:xfrm>
          <a:prstGeom prst="rect">
            <a:avLst/>
          </a:prstGeom>
        </p:spPr>
      </p:pic>
      <p:sp>
        <p:nvSpPr>
          <p:cNvPr id="5" name="Text Placeholder 4"/>
          <p:cNvSpPr>
            <a:spLocks noGrp="1"/>
          </p:cNvSpPr>
          <p:nvPr>
            <p:ph type="body" sz="quarter" idx="12"/>
          </p:nvPr>
        </p:nvSpPr>
        <p:spPr>
          <a:xfrm>
            <a:off x="914400" y="926306"/>
            <a:ext cx="7277100" cy="3605213"/>
          </a:xfrm>
        </p:spPr>
        <p:txBody>
          <a:bodyPr/>
          <a:lstStyle>
            <a:lvl1pPr marL="0" indent="0">
              <a:buFontTx/>
              <a:buNone/>
              <a:defRPr/>
            </a:lvl1pPr>
            <a:lvl2pPr marL="282893" indent="0">
              <a:buFontTx/>
              <a:buNone/>
              <a:defRPr/>
            </a:lvl2pPr>
            <a:lvl3pPr marL="540068" indent="0">
              <a:buFontTx/>
              <a:buNone/>
              <a:defRPr/>
            </a:lvl3pPr>
            <a:lvl4pPr marL="797243" indent="0">
              <a:buFontTx/>
              <a:buNone/>
              <a:defRPr/>
            </a:lvl4pPr>
            <a:lvl5pPr marL="1054418"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297079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1399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49716" y="1083809"/>
            <a:ext cx="8351384" cy="3747407"/>
          </a:xfrm>
        </p:spPr>
        <p:txBody>
          <a:bodyPr/>
          <a:lstStyle/>
          <a:p>
            <a:r>
              <a:rPr lang="en-US"/>
              <a:t>Click icon to add picture</a:t>
            </a:r>
            <a:endParaRPr lang="en-US" dirty="0"/>
          </a:p>
        </p:txBody>
      </p:sp>
      <p:sp>
        <p:nvSpPr>
          <p:cNvPr id="6" name="Title 5"/>
          <p:cNvSpPr>
            <a:spLocks noGrp="1"/>
          </p:cNvSpPr>
          <p:nvPr>
            <p:ph type="title"/>
          </p:nvPr>
        </p:nvSpPr>
        <p:spPr>
          <a:xfrm>
            <a:off x="1123886" y="212189"/>
            <a:ext cx="7003047" cy="657309"/>
          </a:xfrm>
        </p:spPr>
        <p:txBody>
          <a:bodyPr>
            <a:normAutofit/>
          </a:bodyPr>
          <a:lstStyle>
            <a:lvl1pPr algn="ctr">
              <a:defRPr sz="225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238986425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3" name="SmartArt Placeholder 2"/>
          <p:cNvSpPr>
            <a:spLocks noGrp="1"/>
          </p:cNvSpPr>
          <p:nvPr>
            <p:ph type="dgm" sz="quarter" idx="11"/>
          </p:nvPr>
        </p:nvSpPr>
        <p:spPr>
          <a:xfrm>
            <a:off x="416379" y="863375"/>
            <a:ext cx="8474528" cy="4089797"/>
          </a:xfrm>
        </p:spPr>
        <p:txBody>
          <a:bodyPr/>
          <a:lstStyle/>
          <a:p>
            <a:r>
              <a:rPr lang="en-US"/>
              <a:t>Click icon to add SmartArt graphic</a:t>
            </a:r>
          </a:p>
        </p:txBody>
      </p:sp>
      <p:sp>
        <p:nvSpPr>
          <p:cNvPr id="7" name="Title 5"/>
          <p:cNvSpPr>
            <a:spLocks noGrp="1"/>
          </p:cNvSpPr>
          <p:nvPr>
            <p:ph type="title"/>
          </p:nvPr>
        </p:nvSpPr>
        <p:spPr>
          <a:xfrm>
            <a:off x="1123886" y="212189"/>
            <a:ext cx="7003047" cy="657309"/>
          </a:xfrm>
        </p:spPr>
        <p:txBody>
          <a:bodyPr>
            <a:normAutofit/>
          </a:bodyPr>
          <a:lstStyle>
            <a:lvl1pPr algn="ctr">
              <a:defRPr sz="225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29408997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89691" y="4649387"/>
            <a:ext cx="7430311" cy="273844"/>
          </a:xfrm>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008631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3038" b="0" spc="-56"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125" cap="none" spc="0" baseline="0">
                <a:solidFill>
                  <a:schemeClr val="tx1">
                    <a:lumMod val="65000"/>
                    <a:lumOff val="3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77393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069"/>
            </a:lvl1pPr>
            <a:lvl2pPr>
              <a:defRPr sz="956"/>
            </a:lvl2pPr>
            <a:lvl3pPr>
              <a:defRPr sz="844"/>
            </a:lvl3pPr>
            <a:lvl4pPr>
              <a:defRPr sz="731"/>
            </a:lvl4pPr>
            <a:lvl5pPr>
              <a:defRPr sz="731"/>
            </a:lvl5pPr>
            <a:lvl6pPr>
              <a:defRPr sz="731"/>
            </a:lvl6pPr>
            <a:lvl7pPr>
              <a:defRPr sz="731"/>
            </a:lvl7pPr>
            <a:lvl8pPr>
              <a:defRPr sz="731"/>
            </a:lvl8pPr>
            <a:lvl9pPr>
              <a:defRPr sz="7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069"/>
            </a:lvl1pPr>
            <a:lvl2pPr>
              <a:defRPr sz="956"/>
            </a:lvl2pPr>
            <a:lvl3pPr>
              <a:defRPr sz="844"/>
            </a:lvl3pPr>
            <a:lvl4pPr>
              <a:defRPr sz="731"/>
            </a:lvl4pPr>
            <a:lvl5pPr>
              <a:defRPr sz="731"/>
            </a:lvl5pPr>
            <a:lvl6pPr>
              <a:defRPr sz="731"/>
            </a:lvl6pPr>
            <a:lvl7pPr>
              <a:defRPr sz="731"/>
            </a:lvl7pPr>
            <a:lvl8pPr>
              <a:defRPr sz="731"/>
            </a:lvl8pPr>
            <a:lvl9pPr>
              <a:defRPr sz="7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a:xfrm>
            <a:off x="189691" y="4767264"/>
            <a:ext cx="7430311" cy="273844"/>
          </a:xfrm>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732162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lvl1pPr>
              <a:defRPr sz="2025"/>
            </a:lvl1pPr>
          </a:lstStyle>
          <a:p>
            <a:r>
              <a:rPr lang="en-US"/>
              <a:t>Click to edit Master title style</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069" b="1">
                <a:solidFill>
                  <a:schemeClr val="tx1">
                    <a:lumMod val="65000"/>
                    <a:lumOff val="35000"/>
                  </a:schemeClr>
                </a:solidFill>
              </a:defRPr>
            </a:lvl1pPr>
            <a:lvl2pPr marL="257175" indent="0">
              <a:buNone/>
              <a:defRPr sz="1069"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1069"/>
            </a:lvl1pPr>
            <a:lvl2pPr>
              <a:defRPr sz="956"/>
            </a:lvl2pPr>
            <a:lvl3pPr>
              <a:defRPr sz="844"/>
            </a:lvl3pPr>
            <a:lvl4pPr>
              <a:defRPr sz="731"/>
            </a:lvl4pPr>
            <a:lvl5pPr>
              <a:defRPr sz="731"/>
            </a:lvl5pPr>
            <a:lvl6pPr>
              <a:defRPr sz="731"/>
            </a:lvl6pPr>
            <a:lvl7pPr>
              <a:defRPr sz="731"/>
            </a:lvl7pPr>
            <a:lvl8pPr>
              <a:defRPr sz="731"/>
            </a:lvl8pPr>
            <a:lvl9pPr>
              <a:defRPr sz="7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767692"/>
            <a:ext cx="2606040" cy="609878"/>
          </a:xfrm>
        </p:spPr>
        <p:txBody>
          <a:bodyPr anchor="b">
            <a:normAutofit/>
          </a:bodyPr>
          <a:lstStyle>
            <a:lvl1pPr marL="0" indent="0">
              <a:spcBef>
                <a:spcPts val="0"/>
              </a:spcBef>
              <a:buNone/>
              <a:defRPr sz="1069" b="1">
                <a:solidFill>
                  <a:schemeClr val="tx1">
                    <a:lumMod val="65000"/>
                    <a:lumOff val="35000"/>
                  </a:schemeClr>
                </a:solidFill>
              </a:defRPr>
            </a:lvl1pPr>
            <a:lvl2pPr marL="257175" indent="0">
              <a:buNone/>
              <a:defRPr sz="1069"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1069"/>
            </a:lvl1pPr>
            <a:lvl2pPr>
              <a:defRPr sz="956"/>
            </a:lvl2pPr>
            <a:lvl3pPr>
              <a:defRPr sz="844"/>
            </a:lvl3pPr>
            <a:lvl4pPr>
              <a:defRPr sz="731"/>
            </a:lvl4pPr>
            <a:lvl5pPr>
              <a:defRPr sz="731"/>
            </a:lvl5pPr>
            <a:lvl6pPr>
              <a:defRPr sz="731"/>
            </a:lvl6pPr>
            <a:lvl7pPr>
              <a:defRPr sz="731"/>
            </a:lvl7pPr>
            <a:lvl8pPr>
              <a:defRPr sz="731"/>
            </a:lvl8pPr>
            <a:lvl9pPr>
              <a:defRPr sz="7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11"/>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223589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lvl1pPr>
              <a:defRPr sz="2025"/>
            </a:lvl1p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291679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645920"/>
          </a:xfrm>
        </p:spPr>
        <p:txBody>
          <a:bodyPr anchor="b">
            <a:normAutofit/>
          </a:bodyPr>
          <a:lstStyle>
            <a:lvl1pPr>
              <a:defRPr sz="1575" b="0" baseline="0"/>
            </a:lvl1pPr>
          </a:lstStyle>
          <a:p>
            <a:r>
              <a:rPr lang="en-US"/>
              <a:t>Click to edit Master title style</a:t>
            </a:r>
            <a:endParaRPr lang="en-US" dirty="0"/>
          </a:p>
        </p:txBody>
      </p:sp>
      <p:sp>
        <p:nvSpPr>
          <p:cNvPr id="3" name="Content Placeholder 2"/>
          <p:cNvSpPr>
            <a:spLocks noGrp="1"/>
          </p:cNvSpPr>
          <p:nvPr>
            <p:ph idx="1"/>
          </p:nvPr>
        </p:nvSpPr>
        <p:spPr>
          <a:xfrm>
            <a:off x="2900934" y="651510"/>
            <a:ext cx="5486400" cy="3840480"/>
          </a:xfrm>
        </p:spPr>
        <p:txBody>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2503170"/>
            <a:ext cx="2125980" cy="1920240"/>
          </a:xfrm>
        </p:spPr>
        <p:txBody>
          <a:bodyPr anchor="t">
            <a:normAutofit/>
          </a:bodyPr>
          <a:lstStyle>
            <a:lvl1pPr marL="0" indent="0">
              <a:lnSpc>
                <a:spcPct val="100000"/>
              </a:lnSpc>
              <a:spcBef>
                <a:spcPts val="450"/>
              </a:spcBef>
              <a:buNone/>
              <a:defRPr sz="70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93775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1" name="Shape 21"/>
          <p:cNvSpPr txBox="1">
            <a:spLocks noGrp="1"/>
          </p:cNvSpPr>
          <p:nvPr>
            <p:ph type="title"/>
          </p:nvPr>
        </p:nvSpPr>
        <p:spPr>
          <a:xfrm>
            <a:off x="311700" y="169300"/>
            <a:ext cx="8520600" cy="733500"/>
          </a:xfrm>
          <a:prstGeom prst="rect">
            <a:avLst/>
          </a:prstGeom>
        </p:spPr>
        <p:txBody>
          <a:bodyPr spcFirstLastPara="1" wrap="square" lIns="91425" tIns="91425" rIns="91425" bIns="91425" anchor="b" anchorCtr="0"/>
          <a:lstStyle>
            <a:lvl1pPr lvl="0">
              <a:spcBef>
                <a:spcPts val="0"/>
              </a:spcBef>
              <a:spcAft>
                <a:spcPts val="0"/>
              </a:spcAft>
              <a:buSzPts val="3000"/>
              <a:buNone/>
              <a:defRPr b="1">
                <a:solidFill>
                  <a:srgbClr val="CF7347"/>
                </a:solidFill>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22" name="Shape 22"/>
          <p:cNvSpPr txBox="1">
            <a:spLocks noGrp="1"/>
          </p:cNvSpPr>
          <p:nvPr>
            <p:ph type="body" idx="1"/>
          </p:nvPr>
        </p:nvSpPr>
        <p:spPr>
          <a:xfrm>
            <a:off x="311700" y="1060450"/>
            <a:ext cx="8520600" cy="350827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atin typeface="+mj-lt"/>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645920"/>
          </a:xfrm>
        </p:spPr>
        <p:txBody>
          <a:bodyPr anchor="b">
            <a:normAutofit/>
          </a:bodyPr>
          <a:lstStyle>
            <a:lvl1pPr>
              <a:defRPr sz="1575"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5" y="575564"/>
            <a:ext cx="6086423" cy="3998214"/>
          </a:xfrm>
          <a:solidFill>
            <a:schemeClr val="bg1">
              <a:lumMod val="75000"/>
            </a:schemeClr>
          </a:solidFill>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192024" y="2505452"/>
            <a:ext cx="2125980" cy="1920240"/>
          </a:xfrm>
        </p:spPr>
        <p:txBody>
          <a:bodyPr anchor="t">
            <a:normAutofit/>
          </a:bodyPr>
          <a:lstStyle>
            <a:lvl1pPr marL="0" indent="0">
              <a:lnSpc>
                <a:spcPct val="100000"/>
              </a:lnSpc>
              <a:spcBef>
                <a:spcPts val="450"/>
              </a:spcBef>
              <a:buNone/>
              <a:defRPr sz="70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9" name="Footer Placeholder 8"/>
          <p:cNvSpPr>
            <a:spLocks noGrp="1"/>
          </p:cNvSpPr>
          <p:nvPr>
            <p:ph type="ftr" sz="quarter" idx="11"/>
          </p:nvPr>
        </p:nvSpPr>
        <p:spPr>
          <a:xfrm>
            <a:off x="248450" y="4769097"/>
            <a:ext cx="5878813" cy="273844"/>
          </a:xfrm>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186072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25"/>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039680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53737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299000" y="150250"/>
            <a:ext cx="8520600" cy="733500"/>
          </a:xfrm>
          <a:prstGeom prst="rect">
            <a:avLst/>
          </a:prstGeom>
          <a:noFill/>
          <a:ln>
            <a:noFill/>
          </a:ln>
        </p:spPr>
        <p:txBody>
          <a:bodyPr spcFirstLastPara="1" wrap="square" lIns="91425" tIns="91425" rIns="91425" bIns="91425" anchor="b" anchorCtr="0"/>
          <a:lstStyle>
            <a:lvl1pPr>
              <a:defRPr b="1">
                <a:solidFill>
                  <a:srgbClr val="CF7347"/>
                </a:solidFill>
                <a:latin typeface="+mj-lt"/>
              </a:defRPr>
            </a:lvl1pPr>
          </a:lstStyle>
          <a:p>
            <a:pPr lvl="0"/>
            <a:endParaRPr dirty="0"/>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3551" y="4140200"/>
            <a:ext cx="1003300" cy="10033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5" name="Shape 35"/>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lstStyle>
            <a:lvl1pPr>
              <a:defRPr b="1">
                <a:solidFill>
                  <a:srgbClr val="CF7347"/>
                </a:solidFill>
                <a:latin typeface="+mj-lt"/>
              </a:defRPr>
            </a:lvl1pPr>
          </a:lstStyle>
          <a:p>
            <a:pPr lvl="0"/>
            <a:endParaRPr dirty="0"/>
          </a:p>
        </p:txBody>
      </p:sp>
      <p:sp>
        <p:nvSpPr>
          <p:cNvPr id="36" name="Shape 36"/>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atin typeface="+mj-lt"/>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3551" y="4140200"/>
            <a:ext cx="1003300" cy="10033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Shape 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3551" y="4140200"/>
            <a:ext cx="1003300" cy="10033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71502"/>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9" y="571502"/>
            <a:ext cx="2193989" cy="40005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3038" spc="-56"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125" cap="none" spc="0" baseline="0">
                <a:solidFill>
                  <a:schemeClr val="accent1">
                    <a:lumMod val="20000"/>
                    <a:lumOff val="80000"/>
                  </a:schemeClr>
                </a:solidFill>
              </a:defRPr>
            </a:lvl1pPr>
            <a:lvl2pPr marL="257175" indent="0" algn="ctr">
              <a:buNone/>
              <a:defRPr sz="1125"/>
            </a:lvl2pPr>
            <a:lvl3pPr marL="514350" indent="0" algn="ctr">
              <a:buNone/>
              <a:defRPr sz="1125"/>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6021" y="4629172"/>
            <a:ext cx="1487341" cy="565417"/>
          </a:xfrm>
          <a:prstGeom prst="rect">
            <a:avLst/>
          </a:prstGeom>
        </p:spPr>
      </p:pic>
    </p:spTree>
    <p:extLst>
      <p:ext uri="{BB962C8B-B14F-4D97-AF65-F5344CB8AC3E}">
        <p14:creationId xmlns:p14="http://schemas.microsoft.com/office/powerpoint/2010/main" val="237531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92207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_Text_withBullet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2" name="Title 1"/>
          <p:cNvSpPr>
            <a:spLocks noGrp="1"/>
          </p:cNvSpPr>
          <p:nvPr>
            <p:ph type="title" hasCustomPrompt="1"/>
          </p:nvPr>
        </p:nvSpPr>
        <p:spPr>
          <a:xfrm>
            <a:off x="914400" y="252329"/>
            <a:ext cx="7277100" cy="528722"/>
          </a:xfrm>
        </p:spPr>
        <p:txBody>
          <a:bodyPr>
            <a:normAutofit/>
          </a:bodyPr>
          <a:lstStyle>
            <a:lvl1pPr>
              <a:defRPr sz="2250" baseline="0">
                <a:solidFill>
                  <a:schemeClr val="accent2"/>
                </a:solidFill>
              </a:defRPr>
            </a:lvl1pPr>
          </a:lstStyle>
          <a:p>
            <a:r>
              <a:rPr lang="en-US" dirty="0"/>
              <a:t>Title Text Here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0566" y="4710750"/>
            <a:ext cx="1138365" cy="432752"/>
          </a:xfrm>
          <a:prstGeom prst="rect">
            <a:avLst/>
          </a:prstGeom>
        </p:spPr>
      </p:pic>
      <p:sp>
        <p:nvSpPr>
          <p:cNvPr id="5" name="Text Placeholder 4"/>
          <p:cNvSpPr>
            <a:spLocks noGrp="1"/>
          </p:cNvSpPr>
          <p:nvPr>
            <p:ph type="body" sz="quarter" idx="12"/>
          </p:nvPr>
        </p:nvSpPr>
        <p:spPr>
          <a:xfrm>
            <a:off x="914400" y="926306"/>
            <a:ext cx="7277100" cy="360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2107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dirty="0"/>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90" y="842881"/>
            <a:ext cx="2210612" cy="345088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89690" y="4774959"/>
            <a:ext cx="7430311" cy="273844"/>
          </a:xfrm>
          <a:prstGeom prst="rect">
            <a:avLst/>
          </a:prstGeom>
        </p:spPr>
        <p:txBody>
          <a:bodyPr vert="horz" lIns="91440" tIns="45720" rIns="91440" bIns="45720" rtlCol="0" anchor="ctr"/>
          <a:lstStyle>
            <a:lvl1pPr algn="l">
              <a:defRPr sz="450">
                <a:solidFill>
                  <a:schemeClr val="accent6">
                    <a:lumMod val="50000"/>
                  </a:schemeClr>
                </a:solidFill>
              </a:defRPr>
            </a:lvl1pPr>
          </a:lstStyle>
          <a:p>
            <a:pPr>
              <a:defRPr/>
            </a:pPr>
            <a:endParaRPr lang="en-US" dirty="0">
              <a:solidFill>
                <a:prstClr val="black">
                  <a:tint val="75000"/>
                </a:prstClr>
              </a:solidFill>
            </a:endParaRPr>
          </a:p>
        </p:txBody>
      </p:sp>
      <p:pic>
        <p:nvPicPr>
          <p:cNvPr id="4" name="Picture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75330" y="4686341"/>
            <a:ext cx="1186568" cy="451077"/>
          </a:xfrm>
          <a:prstGeom prst="rect">
            <a:avLst/>
          </a:prstGeom>
        </p:spPr>
      </p:pic>
    </p:spTree>
    <p:extLst>
      <p:ext uri="{BB962C8B-B14F-4D97-AF65-F5344CB8AC3E}">
        <p14:creationId xmlns:p14="http://schemas.microsoft.com/office/powerpoint/2010/main" val="165526363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hf hdr="0" ftr="0" dt="0"/>
  <p:txStyles>
    <p:titleStyle>
      <a:lvl1pPr algn="l" defTabSz="514350" rtl="0" eaLnBrk="1" latinLnBrk="0" hangingPunct="1">
        <a:lnSpc>
          <a:spcPct val="90000"/>
        </a:lnSpc>
        <a:spcBef>
          <a:spcPct val="0"/>
        </a:spcBef>
        <a:buNone/>
        <a:defRPr sz="1688" kern="1200" spc="-34" baseline="0">
          <a:solidFill>
            <a:srgbClr val="FFFFFF"/>
          </a:solidFill>
          <a:latin typeface="+mj-lt"/>
          <a:ea typeface="+mj-ea"/>
          <a:cs typeface="+mj-cs"/>
        </a:defRPr>
      </a:lvl1pPr>
    </p:titleStyle>
    <p:bodyStyle>
      <a:lvl1pPr marL="102870" indent="-102870" algn="l" defTabSz="514350" rtl="0" eaLnBrk="1" latinLnBrk="0" hangingPunct="1">
        <a:lnSpc>
          <a:spcPct val="90000"/>
        </a:lnSpc>
        <a:spcBef>
          <a:spcPts val="675"/>
        </a:spcBef>
        <a:buClr>
          <a:schemeClr val="accent1"/>
        </a:buClr>
        <a:buFont typeface="Wingdings 2" pitchFamily="18" charset="2"/>
        <a:buChar char=""/>
        <a:defRPr sz="1069" kern="1200">
          <a:solidFill>
            <a:schemeClr val="tx2"/>
          </a:solidFill>
          <a:latin typeface="+mn-lt"/>
          <a:ea typeface="+mn-ea"/>
          <a:cs typeface="+mn-cs"/>
        </a:defRPr>
      </a:lvl1pPr>
      <a:lvl2pPr marL="385763" indent="-102870" algn="l" defTabSz="514350" rtl="0" eaLnBrk="1" latinLnBrk="0" hangingPunct="1">
        <a:lnSpc>
          <a:spcPct val="90000"/>
        </a:lnSpc>
        <a:spcBef>
          <a:spcPts val="141"/>
        </a:spcBef>
        <a:spcAft>
          <a:spcPts val="141"/>
        </a:spcAft>
        <a:buClr>
          <a:schemeClr val="accent1"/>
        </a:buClr>
        <a:buFont typeface="Wingdings 2" pitchFamily="18" charset="2"/>
        <a:buChar char=""/>
        <a:defRPr sz="956" kern="1200">
          <a:solidFill>
            <a:schemeClr val="tx1">
              <a:lumMod val="65000"/>
              <a:lumOff val="35000"/>
            </a:schemeClr>
          </a:solidFill>
          <a:latin typeface="+mn-lt"/>
          <a:ea typeface="+mn-ea"/>
          <a:cs typeface="+mn-cs"/>
        </a:defRPr>
      </a:lvl2pPr>
      <a:lvl3pPr marL="642938" indent="-102870" algn="l" defTabSz="514350" rtl="0" eaLnBrk="1" latinLnBrk="0" hangingPunct="1">
        <a:lnSpc>
          <a:spcPct val="90000"/>
        </a:lnSpc>
        <a:spcBef>
          <a:spcPts val="141"/>
        </a:spcBef>
        <a:spcAft>
          <a:spcPts val="141"/>
        </a:spcAft>
        <a:buClr>
          <a:schemeClr val="accent1"/>
        </a:buClr>
        <a:buFont typeface="Wingdings 2" pitchFamily="18" charset="2"/>
        <a:buChar char=""/>
        <a:defRPr sz="844" kern="1200">
          <a:solidFill>
            <a:schemeClr val="tx1">
              <a:lumMod val="65000"/>
              <a:lumOff val="35000"/>
            </a:schemeClr>
          </a:solidFill>
          <a:latin typeface="+mn-lt"/>
          <a:ea typeface="+mn-ea"/>
          <a:cs typeface="+mn-cs"/>
        </a:defRPr>
      </a:lvl3pPr>
      <a:lvl4pPr marL="900113" indent="-102870" algn="l" defTabSz="514350" rtl="0" eaLnBrk="1" latinLnBrk="0" hangingPunct="1">
        <a:lnSpc>
          <a:spcPct val="90000"/>
        </a:lnSpc>
        <a:spcBef>
          <a:spcPts val="141"/>
        </a:spcBef>
        <a:spcAft>
          <a:spcPts val="141"/>
        </a:spcAft>
        <a:buClr>
          <a:schemeClr val="accent1"/>
        </a:buClr>
        <a:buFont typeface="Wingdings 2" pitchFamily="18" charset="2"/>
        <a:buChar char=""/>
        <a:defRPr sz="731" kern="1200">
          <a:solidFill>
            <a:schemeClr val="tx1">
              <a:lumMod val="65000"/>
              <a:lumOff val="35000"/>
            </a:schemeClr>
          </a:solidFill>
          <a:latin typeface="+mn-lt"/>
          <a:ea typeface="+mn-ea"/>
          <a:cs typeface="+mn-cs"/>
        </a:defRPr>
      </a:lvl4pPr>
      <a:lvl5pPr marL="1157288" indent="-102870" algn="l" defTabSz="514350" rtl="0" eaLnBrk="1" latinLnBrk="0" hangingPunct="1">
        <a:lnSpc>
          <a:spcPct val="90000"/>
        </a:lnSpc>
        <a:spcBef>
          <a:spcPts val="141"/>
        </a:spcBef>
        <a:spcAft>
          <a:spcPts val="141"/>
        </a:spcAft>
        <a:buClr>
          <a:schemeClr val="accent1"/>
        </a:buClr>
        <a:buFont typeface="Wingdings 2" pitchFamily="18" charset="2"/>
        <a:buChar char=""/>
        <a:defRPr sz="731" kern="1200">
          <a:solidFill>
            <a:schemeClr val="tx1">
              <a:lumMod val="65000"/>
              <a:lumOff val="35000"/>
            </a:schemeClr>
          </a:solidFill>
          <a:latin typeface="+mn-lt"/>
          <a:ea typeface="+mn-ea"/>
          <a:cs typeface="+mn-cs"/>
        </a:defRPr>
      </a:lvl5pPr>
      <a:lvl6pPr marL="1414463" indent="-128588" algn="l" defTabSz="514350" rtl="0" eaLnBrk="1" latinLnBrk="0" hangingPunct="1">
        <a:lnSpc>
          <a:spcPct val="90000"/>
        </a:lnSpc>
        <a:spcBef>
          <a:spcPts val="141"/>
        </a:spcBef>
        <a:spcAft>
          <a:spcPts val="141"/>
        </a:spcAft>
        <a:buClr>
          <a:schemeClr val="accent1"/>
        </a:buClr>
        <a:buFont typeface="Wingdings 2" pitchFamily="18" charset="2"/>
        <a:buChar char=""/>
        <a:defRPr sz="731" kern="1200">
          <a:solidFill>
            <a:schemeClr val="tx1">
              <a:lumMod val="65000"/>
              <a:lumOff val="35000"/>
            </a:schemeClr>
          </a:solidFill>
          <a:latin typeface="+mn-lt"/>
          <a:ea typeface="+mn-ea"/>
          <a:cs typeface="+mn-cs"/>
        </a:defRPr>
      </a:lvl6pPr>
      <a:lvl7pPr marL="1671638" indent="-128588" algn="l" defTabSz="514350" rtl="0" eaLnBrk="1" latinLnBrk="0" hangingPunct="1">
        <a:lnSpc>
          <a:spcPct val="90000"/>
        </a:lnSpc>
        <a:spcBef>
          <a:spcPts val="141"/>
        </a:spcBef>
        <a:spcAft>
          <a:spcPts val="141"/>
        </a:spcAft>
        <a:buClr>
          <a:schemeClr val="accent1"/>
        </a:buClr>
        <a:buFont typeface="Wingdings 2" pitchFamily="18" charset="2"/>
        <a:buChar char=""/>
        <a:defRPr sz="731" kern="1200">
          <a:solidFill>
            <a:schemeClr val="tx1">
              <a:lumMod val="65000"/>
              <a:lumOff val="35000"/>
            </a:schemeClr>
          </a:solidFill>
          <a:latin typeface="+mn-lt"/>
          <a:ea typeface="+mn-ea"/>
          <a:cs typeface="+mn-cs"/>
        </a:defRPr>
      </a:lvl7pPr>
      <a:lvl8pPr marL="1928813" indent="-128588" algn="l" defTabSz="514350" rtl="0" eaLnBrk="1" latinLnBrk="0" hangingPunct="1">
        <a:lnSpc>
          <a:spcPct val="90000"/>
        </a:lnSpc>
        <a:spcBef>
          <a:spcPts val="141"/>
        </a:spcBef>
        <a:spcAft>
          <a:spcPts val="141"/>
        </a:spcAft>
        <a:buClr>
          <a:schemeClr val="accent1"/>
        </a:buClr>
        <a:buFont typeface="Wingdings 2" pitchFamily="18" charset="2"/>
        <a:buChar char=""/>
        <a:defRPr sz="731" kern="1200">
          <a:solidFill>
            <a:schemeClr val="tx1">
              <a:lumMod val="65000"/>
              <a:lumOff val="35000"/>
            </a:schemeClr>
          </a:solidFill>
          <a:latin typeface="+mn-lt"/>
          <a:ea typeface="+mn-ea"/>
          <a:cs typeface="+mn-cs"/>
        </a:defRPr>
      </a:lvl8pPr>
      <a:lvl9pPr marL="2185988" indent="-128588" algn="l" defTabSz="514350" rtl="0" eaLnBrk="1" latinLnBrk="0" hangingPunct="1">
        <a:lnSpc>
          <a:spcPct val="90000"/>
        </a:lnSpc>
        <a:spcBef>
          <a:spcPts val="141"/>
        </a:spcBef>
        <a:spcAft>
          <a:spcPts val="141"/>
        </a:spcAft>
        <a:buClr>
          <a:schemeClr val="accent1"/>
        </a:buClr>
        <a:buFont typeface="Wingdings 2" pitchFamily="18" charset="2"/>
        <a:buChar char=""/>
        <a:defRPr sz="731" kern="1200">
          <a:solidFill>
            <a:schemeClr val="tx1">
              <a:lumMod val="65000"/>
              <a:lumOff val="3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8.xml"/><Relationship Id="rId7"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1.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2.xml"/><Relationship Id="rId7"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3.xml"/><Relationship Id="rId7"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4.xml"/><Relationship Id="rId7"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7.png"/><Relationship Id="rId10" Type="http://schemas.openxmlformats.org/officeDocument/2006/relationships/hyperlink" Target="http://mgaleg.maryland.gov/2020RS/chapters_noln/Ch_108_hb0206T.pdf" TargetMode="External"/><Relationship Id="rId4" Type="http://schemas.openxmlformats.org/officeDocument/2006/relationships/image" Target="../media/image16.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hyperlink" Target="https://drive.google.com/file/d/17ae3hxWiNnpEj0xSL8DgaGnHhZ8zpBti/view"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HSPApplications@baltimorecity.gov" TargetMode="Externa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hyperlink" Target="https://www.usich.gov/goals/youth/"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8.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0.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6.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4.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hyperlink" Target="mailto:HSPApplications@baltimorecity.gov" TargetMode="External"/><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5.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7.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hyperlink" Target="https://drive.google.com/file/d/1_cZso66RyjPm1lz_N0_mIy7sA1i6TSjE/view?usp=sharing" TargetMode="External"/><Relationship Id="rId9" Type="http://schemas.openxmlformats.org/officeDocument/2006/relationships/image" Target="../media/image10.png"/></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8.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3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9.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1.jp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hyperlink" Target="mailto:HSPApplications@baltimorecity.gov"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journeyhomebaltimore.org/resources/" TargetMode="External"/><Relationship Id="rId7" Type="http://schemas.openxmlformats.org/officeDocument/2006/relationships/image" Target="../media/image17.png"/><Relationship Id="rId2" Type="http://schemas.openxmlformats.org/officeDocument/2006/relationships/hyperlink" Target="https://drive.google.com/file/d/17ae3hxWiNnpEj0xSL8DgaGnHhZ8zpBti/view" TargetMode="Externa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3.png"/><Relationship Id="rId5" Type="http://schemas.openxmlformats.org/officeDocument/2006/relationships/hyperlink" Target="https://www.hudexchange.info/resource/2033/hearth-coc-program-interim-rule/" TargetMode="External"/><Relationship Id="rId10" Type="http://schemas.openxmlformats.org/officeDocument/2006/relationships/image" Target="../media/image10.png"/><Relationship Id="rId4" Type="http://schemas.openxmlformats.org/officeDocument/2006/relationships/hyperlink" Target="https://files.hudexchange.info/resources/documents/FY-2018-YHDP-NOFA.pdf" TargetMode="External"/><Relationship Id="rId9" Type="http://schemas.openxmlformats.org/officeDocument/2006/relationships/image" Target="../media/image12.png"/></Relationships>
</file>

<file path=ppt/slides/_rels/slide4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journeyhomebaltimore.org/" TargetMode="External"/><Relationship Id="rId7" Type="http://schemas.openxmlformats.org/officeDocument/2006/relationships/image" Target="../media/image16.png"/><Relationship Id="rId12" Type="http://schemas.openxmlformats.org/officeDocument/2006/relationships/image" Target="../media/image13.png"/><Relationship Id="rId2" Type="http://schemas.openxmlformats.org/officeDocument/2006/relationships/hyperlink" Target="https://homeless.baltimorecity.gov/grant-opportunities" TargetMode="External"/><Relationship Id="rId1" Type="http://schemas.openxmlformats.org/officeDocument/2006/relationships/slideLayout" Target="../slideLayouts/slideLayout2.xml"/><Relationship Id="rId6" Type="http://schemas.openxmlformats.org/officeDocument/2006/relationships/hyperlink" Target="https://www.usich.gov/" TargetMode="External"/><Relationship Id="rId11" Type="http://schemas.openxmlformats.org/officeDocument/2006/relationships/image" Target="../media/image10.png"/><Relationship Id="rId5" Type="http://schemas.openxmlformats.org/officeDocument/2006/relationships/hyperlink" Target="https://endhomelessness.org/resources/" TargetMode="External"/><Relationship Id="rId10" Type="http://schemas.openxmlformats.org/officeDocument/2006/relationships/image" Target="../media/image12.png"/><Relationship Id="rId4" Type="http://schemas.openxmlformats.org/officeDocument/2006/relationships/hyperlink" Target="https://www.hudexchange.info/" TargetMode="External"/><Relationship Id="rId9" Type="http://schemas.openxmlformats.org/officeDocument/2006/relationships/image" Target="../media/image11.png"/></Relationships>
</file>

<file path=ppt/slides/_rels/slide4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jpg"/><Relationship Id="rId7"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15.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25.png"/><Relationship Id="rId12"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4.gif"/><Relationship Id="rId11" Type="http://schemas.openxmlformats.org/officeDocument/2006/relationships/image" Target="../media/image12.png"/><Relationship Id="rId5" Type="http://schemas.openxmlformats.org/officeDocument/2006/relationships/image" Target="../media/image23.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
          <p:cNvPicPr preferRelativeResize="0"/>
          <p:nvPr/>
        </p:nvPicPr>
        <p:blipFill rotWithShape="1">
          <a:blip r:embed="rId3">
            <a:alphaModFix/>
          </a:blip>
          <a:srcRect/>
          <a:stretch/>
        </p:blipFill>
        <p:spPr>
          <a:xfrm>
            <a:off x="-4674" y="138671"/>
            <a:ext cx="9136440" cy="5143500"/>
          </a:xfrm>
          <a:prstGeom prst="rect">
            <a:avLst/>
          </a:prstGeom>
          <a:noFill/>
          <a:ln>
            <a:noFill/>
          </a:ln>
        </p:spPr>
      </p:pic>
      <p:pic>
        <p:nvPicPr>
          <p:cNvPr id="70" name="Google Shape;70;p1"/>
          <p:cNvPicPr preferRelativeResize="0"/>
          <p:nvPr/>
        </p:nvPicPr>
        <p:blipFill rotWithShape="1">
          <a:blip r:embed="rId4">
            <a:alphaModFix amt="70000"/>
          </a:blip>
          <a:srcRect/>
          <a:stretch/>
        </p:blipFill>
        <p:spPr>
          <a:xfrm>
            <a:off x="20134" y="3276421"/>
            <a:ext cx="7259351" cy="1969945"/>
          </a:xfrm>
          <a:prstGeom prst="rect">
            <a:avLst/>
          </a:prstGeom>
          <a:noFill/>
          <a:ln>
            <a:noFill/>
          </a:ln>
        </p:spPr>
      </p:pic>
      <p:pic>
        <p:nvPicPr>
          <p:cNvPr id="71" name="Google Shape;71;p1"/>
          <p:cNvPicPr preferRelativeResize="0"/>
          <p:nvPr/>
        </p:nvPicPr>
        <p:blipFill rotWithShape="1">
          <a:blip r:embed="rId5">
            <a:alphaModFix/>
          </a:blip>
          <a:srcRect/>
          <a:stretch/>
        </p:blipFill>
        <p:spPr>
          <a:xfrm>
            <a:off x="6079026" y="1817170"/>
            <a:ext cx="1836428" cy="1503409"/>
          </a:xfrm>
          <a:prstGeom prst="rect">
            <a:avLst/>
          </a:prstGeom>
          <a:noFill/>
          <a:ln>
            <a:noFill/>
          </a:ln>
        </p:spPr>
      </p:pic>
      <p:pic>
        <p:nvPicPr>
          <p:cNvPr id="72" name="Google Shape;72;p1"/>
          <p:cNvPicPr preferRelativeResize="0"/>
          <p:nvPr/>
        </p:nvPicPr>
        <p:blipFill rotWithShape="1">
          <a:blip r:embed="rId6">
            <a:alphaModFix/>
          </a:blip>
          <a:srcRect/>
          <a:stretch/>
        </p:blipFill>
        <p:spPr>
          <a:xfrm>
            <a:off x="6344289" y="189045"/>
            <a:ext cx="2567163" cy="1675666"/>
          </a:xfrm>
          <a:prstGeom prst="rect">
            <a:avLst/>
          </a:prstGeom>
          <a:noFill/>
          <a:ln>
            <a:noFill/>
          </a:ln>
        </p:spPr>
      </p:pic>
      <p:sp>
        <p:nvSpPr>
          <p:cNvPr id="74" name="Google Shape;74;p1"/>
          <p:cNvSpPr txBox="1"/>
          <p:nvPr/>
        </p:nvSpPr>
        <p:spPr>
          <a:xfrm>
            <a:off x="368221" y="137136"/>
            <a:ext cx="2269643" cy="615553"/>
          </a:xfrm>
          <a:prstGeom prst="rect">
            <a:avLst/>
          </a:prstGeom>
          <a:noFill/>
          <a:ln>
            <a:noFill/>
          </a:ln>
        </p:spPr>
        <p:txBody>
          <a:bodyPr spcFirstLastPara="1" wrap="square" lIns="0" tIns="0" rIns="0" bIns="0" anchor="t" anchorCtr="0">
            <a:spAutoFit/>
          </a:bodyPr>
          <a:lstStyle/>
          <a:p>
            <a:r>
              <a:rPr lang="en-US" sz="4000" dirty="0">
                <a:solidFill>
                  <a:schemeClr val="bg2">
                    <a:lumMod val="50000"/>
                  </a:schemeClr>
                </a:solidFill>
              </a:rPr>
              <a:t>YOUTH</a:t>
            </a:r>
            <a:endParaRPr sz="4000" dirty="0">
              <a:solidFill>
                <a:schemeClr val="bg2">
                  <a:lumMod val="50000"/>
                </a:schemeClr>
              </a:solidFill>
            </a:endParaRPr>
          </a:p>
        </p:txBody>
      </p:sp>
      <p:pic>
        <p:nvPicPr>
          <p:cNvPr id="73" name="Google Shape;73;p1"/>
          <p:cNvPicPr preferRelativeResize="0"/>
          <p:nvPr/>
        </p:nvPicPr>
        <p:blipFill rotWithShape="1">
          <a:blip r:embed="rId7">
            <a:alphaModFix/>
          </a:blip>
          <a:srcRect/>
          <a:stretch/>
        </p:blipFill>
        <p:spPr>
          <a:xfrm>
            <a:off x="5323781" y="2009712"/>
            <a:ext cx="2326887" cy="1671977"/>
          </a:xfrm>
          <a:prstGeom prst="rect">
            <a:avLst/>
          </a:prstGeom>
          <a:noFill/>
          <a:ln>
            <a:noFill/>
          </a:ln>
        </p:spPr>
      </p:pic>
      <p:sp>
        <p:nvSpPr>
          <p:cNvPr id="75" name="Google Shape;75;p1"/>
          <p:cNvSpPr txBox="1"/>
          <p:nvPr/>
        </p:nvSpPr>
        <p:spPr>
          <a:xfrm>
            <a:off x="386390" y="718127"/>
            <a:ext cx="4340538" cy="615553"/>
          </a:xfrm>
          <a:prstGeom prst="rect">
            <a:avLst/>
          </a:prstGeom>
          <a:noFill/>
          <a:ln>
            <a:noFill/>
          </a:ln>
        </p:spPr>
        <p:txBody>
          <a:bodyPr spcFirstLastPara="1" wrap="square" lIns="0" tIns="0" rIns="0" bIns="0" anchor="t" anchorCtr="0">
            <a:spAutoFit/>
          </a:bodyPr>
          <a:lstStyle/>
          <a:p>
            <a:r>
              <a:rPr lang="en-US" sz="4000" dirty="0">
                <a:solidFill>
                  <a:schemeClr val="bg2">
                    <a:lumMod val="50000"/>
                  </a:schemeClr>
                </a:solidFill>
              </a:rPr>
              <a:t>HOMELESSNESS</a:t>
            </a:r>
            <a:r>
              <a:rPr lang="en-US" sz="3006" dirty="0">
                <a:solidFill>
                  <a:srgbClr val="FFFFFF"/>
                </a:solidFill>
              </a:rPr>
              <a:t> </a:t>
            </a:r>
            <a:endParaRPr sz="3000" dirty="0">
              <a:solidFill>
                <a:schemeClr val="dk1"/>
              </a:solidFill>
            </a:endParaRPr>
          </a:p>
        </p:txBody>
      </p:sp>
      <p:sp>
        <p:nvSpPr>
          <p:cNvPr id="76" name="Google Shape;76;p1"/>
          <p:cNvSpPr txBox="1"/>
          <p:nvPr/>
        </p:nvSpPr>
        <p:spPr>
          <a:xfrm>
            <a:off x="368221" y="1274445"/>
            <a:ext cx="4636207" cy="615553"/>
          </a:xfrm>
          <a:prstGeom prst="rect">
            <a:avLst/>
          </a:prstGeom>
          <a:noFill/>
          <a:ln>
            <a:noFill/>
          </a:ln>
        </p:spPr>
        <p:txBody>
          <a:bodyPr spcFirstLastPara="1" wrap="square" lIns="0" tIns="0" rIns="0" bIns="0" anchor="t" anchorCtr="0">
            <a:spAutoFit/>
          </a:bodyPr>
          <a:lstStyle/>
          <a:p>
            <a:r>
              <a:rPr lang="en-US" sz="4000" dirty="0">
                <a:solidFill>
                  <a:schemeClr val="bg2">
                    <a:lumMod val="50000"/>
                  </a:schemeClr>
                </a:solidFill>
              </a:rPr>
              <a:t>DEMONSTRATION</a:t>
            </a:r>
            <a:endParaRPr sz="4000" dirty="0">
              <a:solidFill>
                <a:schemeClr val="bg2">
                  <a:lumMod val="50000"/>
                </a:schemeClr>
              </a:solidFill>
            </a:endParaRPr>
          </a:p>
        </p:txBody>
      </p:sp>
      <p:sp>
        <p:nvSpPr>
          <p:cNvPr id="77" name="Google Shape;77;p1"/>
          <p:cNvSpPr txBox="1"/>
          <p:nvPr/>
        </p:nvSpPr>
        <p:spPr>
          <a:xfrm>
            <a:off x="412704" y="1806722"/>
            <a:ext cx="4646291" cy="1231106"/>
          </a:xfrm>
          <a:prstGeom prst="rect">
            <a:avLst/>
          </a:prstGeom>
          <a:noFill/>
          <a:ln>
            <a:noFill/>
          </a:ln>
        </p:spPr>
        <p:txBody>
          <a:bodyPr spcFirstLastPara="1" wrap="square" lIns="0" tIns="0" rIns="0" bIns="0" anchor="t" anchorCtr="0">
            <a:spAutoFit/>
          </a:bodyPr>
          <a:lstStyle/>
          <a:p>
            <a:r>
              <a:rPr lang="en-US" sz="4000" dirty="0">
                <a:solidFill>
                  <a:schemeClr val="bg2">
                    <a:lumMod val="50000"/>
                  </a:schemeClr>
                </a:solidFill>
              </a:rPr>
              <a:t>PROGRAM</a:t>
            </a:r>
          </a:p>
          <a:p>
            <a:endParaRPr sz="4000" b="1" dirty="0">
              <a:solidFill>
                <a:schemeClr val="bg2">
                  <a:lumMod val="50000"/>
                </a:schemeClr>
              </a:solidFill>
            </a:endParaRPr>
          </a:p>
        </p:txBody>
      </p:sp>
      <p:sp>
        <p:nvSpPr>
          <p:cNvPr id="78" name="Google Shape;78;p1"/>
          <p:cNvSpPr txBox="1"/>
          <p:nvPr/>
        </p:nvSpPr>
        <p:spPr>
          <a:xfrm>
            <a:off x="4734031" y="4754431"/>
            <a:ext cx="2538887" cy="369332"/>
          </a:xfrm>
          <a:prstGeom prst="rect">
            <a:avLst/>
          </a:prstGeom>
          <a:noFill/>
          <a:ln>
            <a:noFill/>
          </a:ln>
        </p:spPr>
        <p:txBody>
          <a:bodyPr spcFirstLastPara="1" wrap="square" lIns="0" tIns="0" rIns="0" bIns="0" anchor="t" anchorCtr="0">
            <a:spAutoFit/>
          </a:bodyPr>
          <a:lstStyle/>
          <a:p>
            <a:r>
              <a:rPr lang="en-US" sz="2400" dirty="0">
                <a:solidFill>
                  <a:schemeClr val="bg2"/>
                </a:solidFill>
              </a:rPr>
              <a:t>August 10, 2020 </a:t>
            </a:r>
            <a:endParaRPr sz="2400" b="1" dirty="0">
              <a:solidFill>
                <a:schemeClr val="bg2"/>
              </a:solidFill>
            </a:endParaRPr>
          </a:p>
        </p:txBody>
      </p:sp>
      <p:pic>
        <p:nvPicPr>
          <p:cNvPr id="79" name="Google Shape;79;p1"/>
          <p:cNvPicPr preferRelativeResize="0"/>
          <p:nvPr/>
        </p:nvPicPr>
        <p:blipFill rotWithShape="1">
          <a:blip r:embed="rId8">
            <a:alphaModFix/>
          </a:blip>
          <a:srcRect/>
          <a:stretch/>
        </p:blipFill>
        <p:spPr>
          <a:xfrm>
            <a:off x="5763190" y="-204107"/>
            <a:ext cx="1645843" cy="2484680"/>
          </a:xfrm>
          <a:prstGeom prst="rect">
            <a:avLst/>
          </a:prstGeom>
          <a:noFill/>
          <a:ln>
            <a:noFill/>
          </a:ln>
        </p:spPr>
      </p:pic>
      <p:pic>
        <p:nvPicPr>
          <p:cNvPr id="80" name="Google Shape;80;p1"/>
          <p:cNvPicPr preferRelativeResize="0"/>
          <p:nvPr/>
        </p:nvPicPr>
        <p:blipFill rotWithShape="1">
          <a:blip r:embed="rId9">
            <a:alphaModFix/>
          </a:blip>
          <a:srcRect/>
          <a:stretch/>
        </p:blipFill>
        <p:spPr>
          <a:xfrm>
            <a:off x="7127517" y="210430"/>
            <a:ext cx="2287550" cy="1630948"/>
          </a:xfrm>
          <a:prstGeom prst="rect">
            <a:avLst/>
          </a:prstGeom>
          <a:noFill/>
          <a:ln>
            <a:noFill/>
          </a:ln>
        </p:spPr>
      </p:pic>
      <p:pic>
        <p:nvPicPr>
          <p:cNvPr id="81" name="Google Shape;81;p1"/>
          <p:cNvPicPr preferRelativeResize="0"/>
          <p:nvPr/>
        </p:nvPicPr>
        <p:blipFill rotWithShape="1">
          <a:blip r:embed="rId10">
            <a:alphaModFix/>
          </a:blip>
          <a:srcRect/>
          <a:stretch/>
        </p:blipFill>
        <p:spPr>
          <a:xfrm>
            <a:off x="7596549" y="1784364"/>
            <a:ext cx="1488853" cy="2065659"/>
          </a:xfrm>
          <a:prstGeom prst="rect">
            <a:avLst/>
          </a:prstGeom>
          <a:noFill/>
          <a:ln>
            <a:noFill/>
          </a:ln>
        </p:spPr>
      </p:pic>
      <p:pic>
        <p:nvPicPr>
          <p:cNvPr id="83" name="Google Shape;83;p1"/>
          <p:cNvPicPr preferRelativeResize="0"/>
          <p:nvPr/>
        </p:nvPicPr>
        <p:blipFill rotWithShape="1">
          <a:blip r:embed="rId11">
            <a:alphaModFix/>
          </a:blip>
          <a:srcRect/>
          <a:stretch/>
        </p:blipFill>
        <p:spPr>
          <a:xfrm>
            <a:off x="7345092" y="4547661"/>
            <a:ext cx="1714500" cy="571500"/>
          </a:xfrm>
          <a:prstGeom prst="rect">
            <a:avLst/>
          </a:prstGeom>
          <a:noFill/>
          <a:ln>
            <a:noFill/>
          </a:ln>
        </p:spPr>
      </p:pic>
      <p:pic>
        <p:nvPicPr>
          <p:cNvPr id="84" name="Google Shape;84;p1"/>
          <p:cNvPicPr preferRelativeResize="0"/>
          <p:nvPr/>
        </p:nvPicPr>
        <p:blipFill rotWithShape="1">
          <a:blip r:embed="rId12">
            <a:alphaModFix/>
          </a:blip>
          <a:srcRect/>
          <a:stretch/>
        </p:blipFill>
        <p:spPr>
          <a:xfrm>
            <a:off x="8192687" y="3850023"/>
            <a:ext cx="892715" cy="797195"/>
          </a:xfrm>
          <a:prstGeom prst="rect">
            <a:avLst/>
          </a:prstGeom>
          <a:noFill/>
          <a:ln>
            <a:noFill/>
          </a:ln>
        </p:spPr>
      </p:pic>
      <p:sp>
        <p:nvSpPr>
          <p:cNvPr id="20" name="Google Shape;82;p1"/>
          <p:cNvSpPr txBox="1"/>
          <p:nvPr/>
        </p:nvSpPr>
        <p:spPr>
          <a:xfrm>
            <a:off x="136144" y="3444755"/>
            <a:ext cx="5957569" cy="2031325"/>
          </a:xfrm>
          <a:prstGeom prst="rect">
            <a:avLst/>
          </a:prstGeom>
          <a:noFill/>
          <a:ln>
            <a:noFill/>
          </a:ln>
        </p:spPr>
        <p:txBody>
          <a:bodyPr spcFirstLastPara="1" wrap="square" lIns="0" tIns="0" rIns="0" bIns="0" anchor="t" anchorCtr="0">
            <a:spAutoFit/>
          </a:bodyPr>
          <a:lstStyle/>
          <a:p>
            <a:r>
              <a:rPr lang="en-US" sz="3600" b="1" dirty="0">
                <a:solidFill>
                  <a:srgbClr val="CF7347"/>
                </a:solidFill>
                <a:latin typeface="Radley"/>
                <a:ea typeface="Radley"/>
                <a:cs typeface="Radley"/>
                <a:sym typeface="Radley"/>
              </a:rPr>
              <a:t>Request </a:t>
            </a:r>
            <a:r>
              <a:rPr lang="en-US" sz="3600" b="1" dirty="0">
                <a:solidFill>
                  <a:srgbClr val="CF7347"/>
                </a:solidFill>
                <a:latin typeface="Radley"/>
                <a:cs typeface="Radley"/>
                <a:sym typeface="Radley"/>
              </a:rPr>
              <a:t>for Proposals </a:t>
            </a:r>
          </a:p>
          <a:p>
            <a:r>
              <a:rPr lang="en-US" sz="3600" b="1" dirty="0">
                <a:solidFill>
                  <a:srgbClr val="CF7347"/>
                </a:solidFill>
                <a:latin typeface="Radley"/>
                <a:cs typeface="Radley"/>
              </a:rPr>
              <a:t>Crisis - Bridge Housing</a:t>
            </a:r>
          </a:p>
          <a:p>
            <a:r>
              <a:rPr lang="en-US" sz="3600" b="1" dirty="0">
                <a:solidFill>
                  <a:srgbClr val="CF7347"/>
                </a:solidFill>
                <a:latin typeface="Radley"/>
                <a:cs typeface="Radley"/>
              </a:rPr>
              <a:t>Webinar</a:t>
            </a:r>
          </a:p>
          <a:p>
            <a:endParaRPr sz="2400" dirty="0">
              <a:solidFill>
                <a:schemeClr val="bg2"/>
              </a:solidFill>
              <a:sym typeface="Radley"/>
            </a:endParaRPr>
          </a:p>
        </p:txBody>
      </p:sp>
    </p:spTree>
    <p:extLst>
      <p:ext uri="{BB962C8B-B14F-4D97-AF65-F5344CB8AC3E}">
        <p14:creationId xmlns:p14="http://schemas.microsoft.com/office/powerpoint/2010/main" val="2997975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9689" y="207877"/>
            <a:ext cx="7277100" cy="5287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a:lstStyle>
          <a:p>
            <a:r>
              <a:rPr lang="en-US" sz="3200" b="1" dirty="0">
                <a:solidFill>
                  <a:srgbClr val="CF7347"/>
                </a:solidFill>
              </a:rPr>
              <a:t>Threshold Criteria</a:t>
            </a:r>
          </a:p>
        </p:txBody>
      </p:sp>
      <p:sp>
        <p:nvSpPr>
          <p:cNvPr id="5" name="Content Placeholder 2"/>
          <p:cNvSpPr txBox="1">
            <a:spLocks/>
          </p:cNvSpPr>
          <p:nvPr/>
        </p:nvSpPr>
        <p:spPr>
          <a:xfrm>
            <a:off x="411509" y="720534"/>
            <a:ext cx="8320982" cy="3880487"/>
          </a:xfrm>
          <a:prstGeom prst="rect">
            <a:avLst/>
          </a:prstGeom>
        </p:spPr>
        <p:txBody>
          <a:bodyPr vert="horz" lIns="68580" tIns="34290" rIns="68580" bIns="34290" rtlCol="0" anchor="ctr">
            <a:normAutofit fontScale="850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None/>
            </a:pPr>
            <a:r>
              <a:rPr lang="en-US" dirty="0">
                <a:solidFill>
                  <a:schemeClr val="tx1">
                    <a:lumMod val="95000"/>
                    <a:lumOff val="5000"/>
                  </a:schemeClr>
                </a:solidFill>
              </a:rPr>
              <a:t>The following elements are required but not scored – if response is “no”, the project is ineligible.  </a:t>
            </a:r>
            <a:r>
              <a:rPr lang="en-US" dirty="0" smtClean="0">
                <a:solidFill>
                  <a:schemeClr val="tx1">
                    <a:lumMod val="95000"/>
                    <a:lumOff val="5000"/>
                  </a:schemeClr>
                </a:solidFill>
              </a:rPr>
              <a:t>The supporting documents are needed with submission:</a:t>
            </a:r>
            <a:endParaRPr lang="en-US" dirty="0">
              <a:solidFill>
                <a:schemeClr val="tx1">
                  <a:lumMod val="95000"/>
                  <a:lumOff val="5000"/>
                </a:schemeClr>
              </a:solidFill>
            </a:endParaRPr>
          </a:p>
          <a:p>
            <a:pPr marL="0" indent="0">
              <a:buNone/>
            </a:pPr>
            <a:r>
              <a:rPr lang="en-US" dirty="0" smtClean="0">
                <a:solidFill>
                  <a:schemeClr val="tx1">
                    <a:lumMod val="95000"/>
                    <a:lumOff val="5000"/>
                  </a:schemeClr>
                </a:solidFill>
              </a:rPr>
              <a:t>Supporting </a:t>
            </a:r>
            <a:r>
              <a:rPr lang="en-US" dirty="0">
                <a:solidFill>
                  <a:schemeClr val="tx1">
                    <a:lumMod val="95000"/>
                    <a:lumOff val="5000"/>
                  </a:schemeClr>
                </a:solidFill>
              </a:rPr>
              <a:t>Documents </a:t>
            </a:r>
            <a:r>
              <a:rPr lang="en-US" dirty="0" smtClean="0">
                <a:solidFill>
                  <a:schemeClr val="tx1">
                    <a:lumMod val="95000"/>
                    <a:lumOff val="5000"/>
                  </a:schemeClr>
                </a:solidFill>
              </a:rPr>
              <a:t>needed </a:t>
            </a:r>
            <a:r>
              <a:rPr lang="en-US" dirty="0">
                <a:solidFill>
                  <a:schemeClr val="tx1">
                    <a:lumMod val="95000"/>
                    <a:lumOff val="5000"/>
                  </a:schemeClr>
                </a:solidFill>
              </a:rPr>
              <a:t>with submission: </a:t>
            </a:r>
          </a:p>
          <a:p>
            <a:r>
              <a:rPr lang="en-US" dirty="0">
                <a:solidFill>
                  <a:schemeClr val="tx1">
                    <a:lumMod val="95000"/>
                    <a:lumOff val="5000"/>
                  </a:schemeClr>
                </a:solidFill>
              </a:rPr>
              <a:t>Federal Tax Exempt Determination Letter	</a:t>
            </a:r>
          </a:p>
          <a:p>
            <a:r>
              <a:rPr lang="en-US" dirty="0">
                <a:solidFill>
                  <a:schemeClr val="tx1">
                    <a:lumMod val="95000"/>
                    <a:lumOff val="5000"/>
                  </a:schemeClr>
                </a:solidFill>
              </a:rPr>
              <a:t>Articles of Incorporation &amp; Bylaws	</a:t>
            </a:r>
          </a:p>
          <a:p>
            <a:r>
              <a:rPr lang="en-US" dirty="0">
                <a:solidFill>
                  <a:schemeClr val="tx1">
                    <a:lumMod val="95000"/>
                    <a:lumOff val="5000"/>
                  </a:schemeClr>
                </a:solidFill>
              </a:rPr>
              <a:t>Current Certificate of Good Standing from State of Maryland	</a:t>
            </a:r>
          </a:p>
          <a:p>
            <a:r>
              <a:rPr lang="en-US" dirty="0">
                <a:solidFill>
                  <a:schemeClr val="tx1">
                    <a:lumMod val="95000"/>
                    <a:lumOff val="5000"/>
                  </a:schemeClr>
                </a:solidFill>
              </a:rPr>
              <a:t>Current list of Board of Directors	</a:t>
            </a:r>
          </a:p>
          <a:p>
            <a:r>
              <a:rPr lang="en-US" dirty="0">
                <a:solidFill>
                  <a:schemeClr val="tx1">
                    <a:lumMod val="95000"/>
                    <a:lumOff val="5000"/>
                  </a:schemeClr>
                </a:solidFill>
              </a:rPr>
              <a:t>Project Organizational Chart	</a:t>
            </a:r>
          </a:p>
          <a:p>
            <a:r>
              <a:rPr lang="en-US" dirty="0">
                <a:solidFill>
                  <a:schemeClr val="tx1">
                    <a:lumMod val="95000"/>
                    <a:lumOff val="5000"/>
                  </a:schemeClr>
                </a:solidFill>
              </a:rPr>
              <a:t>Most Recent A-133 or Independent Financial Audit	</a:t>
            </a:r>
          </a:p>
          <a:p>
            <a:r>
              <a:rPr lang="en-US" dirty="0">
                <a:solidFill>
                  <a:schemeClr val="tx1">
                    <a:lumMod val="95000"/>
                    <a:lumOff val="5000"/>
                  </a:schemeClr>
                </a:solidFill>
              </a:rPr>
              <a:t>Proof of Ownership or Lease Agreement </a:t>
            </a:r>
            <a:r>
              <a:rPr lang="en-US" dirty="0" smtClean="0">
                <a:solidFill>
                  <a:schemeClr val="tx1">
                    <a:lumMod val="95000"/>
                    <a:lumOff val="5000"/>
                  </a:schemeClr>
                </a:solidFill>
              </a:rPr>
              <a:t>(Only for Projec</a:t>
            </a:r>
            <a:r>
              <a:rPr lang="en-US" dirty="0" smtClean="0">
                <a:solidFill>
                  <a:schemeClr val="tx1">
                    <a:lumMod val="95000"/>
                    <a:lumOff val="5000"/>
                  </a:schemeClr>
                </a:solidFill>
              </a:rPr>
              <a:t>t-Based projects)</a:t>
            </a:r>
            <a:endParaRPr lang="en-US" dirty="0">
              <a:solidFill>
                <a:schemeClr val="tx1">
                  <a:lumMod val="95000"/>
                  <a:lumOff val="5000"/>
                </a:schemeClr>
              </a:solidFill>
            </a:endParaRPr>
          </a:p>
          <a:p>
            <a:r>
              <a:rPr lang="en-US" dirty="0">
                <a:solidFill>
                  <a:schemeClr val="tx1">
                    <a:lumMod val="95000"/>
                    <a:lumOff val="5000"/>
                  </a:schemeClr>
                </a:solidFill>
              </a:rPr>
              <a:t>Match Documentation (We encourage agencies to apply whether or not they can document the full 25% match and demonstrate the extent to which they can provide match) </a:t>
            </a:r>
          </a:p>
        </p:txBody>
      </p:sp>
      <p:pic>
        <p:nvPicPr>
          <p:cNvPr id="8" name="Picture 7"/>
          <p:cNvPicPr>
            <a:picLocks noChangeAspect="1"/>
          </p:cNvPicPr>
          <p:nvPr/>
        </p:nvPicPr>
        <p:blipFill>
          <a:blip r:embed="rId4"/>
          <a:stretch>
            <a:fillRect/>
          </a:stretch>
        </p:blipFill>
        <p:spPr>
          <a:xfrm>
            <a:off x="6547144" y="4542992"/>
            <a:ext cx="1585097" cy="524301"/>
          </a:xfrm>
          <a:prstGeom prst="rect">
            <a:avLst/>
          </a:prstGeom>
        </p:spPr>
      </p:pic>
      <p:pic>
        <p:nvPicPr>
          <p:cNvPr id="9" name="Picture 8"/>
          <p:cNvPicPr>
            <a:picLocks noChangeAspect="1"/>
          </p:cNvPicPr>
          <p:nvPr/>
        </p:nvPicPr>
        <p:blipFill>
          <a:blip r:embed="rId5"/>
          <a:stretch>
            <a:fillRect/>
          </a:stretch>
        </p:blipFill>
        <p:spPr>
          <a:xfrm>
            <a:off x="8221436" y="4463737"/>
            <a:ext cx="670618" cy="603556"/>
          </a:xfrm>
          <a:prstGeom prst="rect">
            <a:avLst/>
          </a:prstGeom>
        </p:spPr>
      </p:pic>
      <p:grpSp>
        <p:nvGrpSpPr>
          <p:cNvPr id="10" name="Google Shape;126;g6de56c2a90_0_886"/>
          <p:cNvGrpSpPr/>
          <p:nvPr/>
        </p:nvGrpSpPr>
        <p:grpSpPr>
          <a:xfrm>
            <a:off x="7740250" y="104528"/>
            <a:ext cx="1230070" cy="359041"/>
            <a:chOff x="9852550" y="7584100"/>
            <a:chExt cx="12458750" cy="4549574"/>
          </a:xfrm>
        </p:grpSpPr>
        <p:pic>
          <p:nvPicPr>
            <p:cNvPr id="11" name="Google Shape;127;g6de56c2a90_0_886"/>
            <p:cNvPicPr preferRelativeResize="0"/>
            <p:nvPr/>
          </p:nvPicPr>
          <p:blipFill rotWithShape="1">
            <a:blip r:embed="rId6">
              <a:alphaModFix/>
            </a:blip>
            <a:srcRect/>
            <a:stretch/>
          </p:blipFill>
          <p:spPr>
            <a:xfrm>
              <a:off x="9852550" y="7584100"/>
              <a:ext cx="2975725" cy="4549574"/>
            </a:xfrm>
            <a:prstGeom prst="rect">
              <a:avLst/>
            </a:prstGeom>
            <a:noFill/>
            <a:ln>
              <a:noFill/>
            </a:ln>
          </p:spPr>
        </p:pic>
        <p:pic>
          <p:nvPicPr>
            <p:cNvPr id="12" name="Google Shape;128;g6de56c2a90_0_886"/>
            <p:cNvPicPr preferRelativeResize="0"/>
            <p:nvPr/>
          </p:nvPicPr>
          <p:blipFill rotWithShape="1">
            <a:blip r:embed="rId7">
              <a:alphaModFix/>
            </a:blip>
            <a:srcRect/>
            <a:stretch/>
          </p:blipFill>
          <p:spPr>
            <a:xfrm>
              <a:off x="12499650" y="8468175"/>
              <a:ext cx="4088200" cy="2726607"/>
            </a:xfrm>
            <a:prstGeom prst="rect">
              <a:avLst/>
            </a:prstGeom>
            <a:noFill/>
            <a:ln>
              <a:noFill/>
            </a:ln>
          </p:spPr>
        </p:pic>
        <p:pic>
          <p:nvPicPr>
            <p:cNvPr id="13" name="Google Shape;129;g6de56c2a90_0_886"/>
            <p:cNvPicPr preferRelativeResize="0"/>
            <p:nvPr/>
          </p:nvPicPr>
          <p:blipFill rotWithShape="1">
            <a:blip r:embed="rId8">
              <a:alphaModFix/>
            </a:blip>
            <a:srcRect/>
            <a:stretch/>
          </p:blipFill>
          <p:spPr>
            <a:xfrm>
              <a:off x="14897675" y="8361225"/>
              <a:ext cx="4474074" cy="2833551"/>
            </a:xfrm>
            <a:prstGeom prst="rect">
              <a:avLst/>
            </a:prstGeom>
            <a:noFill/>
            <a:ln>
              <a:noFill/>
            </a:ln>
          </p:spPr>
        </p:pic>
        <p:pic>
          <p:nvPicPr>
            <p:cNvPr id="14" name="Google Shape;130;g6de56c2a90_0_886"/>
            <p:cNvPicPr preferRelativeResize="0"/>
            <p:nvPr/>
          </p:nvPicPr>
          <p:blipFill rotWithShape="1">
            <a:blip r:embed="rId9">
              <a:alphaModFix/>
            </a:blip>
            <a:srcRect/>
            <a:stretch/>
          </p:blipFill>
          <p:spPr>
            <a:xfrm>
              <a:off x="19335575" y="7937775"/>
              <a:ext cx="2975725" cy="3686375"/>
            </a:xfrm>
            <a:prstGeom prst="rect">
              <a:avLst/>
            </a:prstGeom>
            <a:noFill/>
            <a:ln>
              <a:noFill/>
            </a:ln>
          </p:spPr>
        </p:pic>
      </p:grpSp>
    </p:spTree>
    <p:custDataLst>
      <p:tags r:id="rId1"/>
    </p:custDataLst>
    <p:extLst>
      <p:ext uri="{BB962C8B-B14F-4D97-AF65-F5344CB8AC3E}">
        <p14:creationId xmlns:p14="http://schemas.microsoft.com/office/powerpoint/2010/main" val="1376763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9689" y="207877"/>
            <a:ext cx="7277100" cy="5287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a:lstStyle>
          <a:p>
            <a:r>
              <a:rPr lang="en-US" sz="3200" b="1" dirty="0">
                <a:solidFill>
                  <a:srgbClr val="CF7347"/>
                </a:solidFill>
              </a:rPr>
              <a:t>Threshold Criteria</a:t>
            </a:r>
          </a:p>
        </p:txBody>
      </p:sp>
      <p:sp>
        <p:nvSpPr>
          <p:cNvPr id="5" name="Content Placeholder 2"/>
          <p:cNvSpPr txBox="1">
            <a:spLocks/>
          </p:cNvSpPr>
          <p:nvPr/>
        </p:nvSpPr>
        <p:spPr>
          <a:xfrm>
            <a:off x="248056" y="736600"/>
            <a:ext cx="8320982" cy="3880487"/>
          </a:xfrm>
          <a:prstGeom prst="rect">
            <a:avLst/>
          </a:prstGeom>
        </p:spPr>
        <p:txBody>
          <a:bodyPr vert="horz" lIns="68580" tIns="34290" rIns="68580" bIns="3429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None/>
            </a:pPr>
            <a:r>
              <a:rPr lang="en-US" dirty="0" smtClean="0">
                <a:solidFill>
                  <a:schemeClr val="tx1">
                    <a:lumMod val="95000"/>
                    <a:lumOff val="5000"/>
                  </a:schemeClr>
                </a:solidFill>
              </a:rPr>
              <a:t>The following must be completed and signed to move to the review and scoring phase: </a:t>
            </a:r>
          </a:p>
          <a:p>
            <a:r>
              <a:rPr lang="en-US" dirty="0" smtClean="0">
                <a:solidFill>
                  <a:schemeClr val="tx1">
                    <a:lumMod val="95000"/>
                    <a:lumOff val="5000"/>
                  </a:schemeClr>
                </a:solidFill>
              </a:rPr>
              <a:t>One </a:t>
            </a:r>
            <a:r>
              <a:rPr lang="en-US" dirty="0">
                <a:solidFill>
                  <a:schemeClr val="tx1">
                    <a:lumMod val="95000"/>
                    <a:lumOff val="5000"/>
                  </a:schemeClr>
                </a:solidFill>
              </a:rPr>
              <a:t>(1) complete application in PDF with required signatures submitted by deadline	</a:t>
            </a:r>
          </a:p>
          <a:p>
            <a:r>
              <a:rPr lang="en-US" dirty="0">
                <a:solidFill>
                  <a:schemeClr val="tx1">
                    <a:lumMod val="95000"/>
                    <a:lumOff val="5000"/>
                  </a:schemeClr>
                </a:solidFill>
              </a:rPr>
              <a:t>Budget Workbook &amp; Narrative	</a:t>
            </a:r>
          </a:p>
          <a:p>
            <a:r>
              <a:rPr lang="en-US" dirty="0">
                <a:solidFill>
                  <a:schemeClr val="tx1">
                    <a:lumMod val="95000"/>
                    <a:lumOff val="5000"/>
                  </a:schemeClr>
                </a:solidFill>
              </a:rPr>
              <a:t>MOHS Fair Housing Policy Statement and Agreement	</a:t>
            </a:r>
          </a:p>
          <a:p>
            <a:r>
              <a:rPr lang="en-US" dirty="0">
                <a:solidFill>
                  <a:schemeClr val="tx1">
                    <a:lumMod val="95000"/>
                    <a:lumOff val="5000"/>
                  </a:schemeClr>
                </a:solidFill>
              </a:rPr>
              <a:t>MOHS Housing First Policy Agreement 	</a:t>
            </a:r>
          </a:p>
          <a:p>
            <a:r>
              <a:rPr lang="en-US" dirty="0">
                <a:solidFill>
                  <a:schemeClr val="tx1">
                    <a:lumMod val="95000"/>
                    <a:lumOff val="5000"/>
                  </a:schemeClr>
                </a:solidFill>
              </a:rPr>
              <a:t>Conflict of Interest Questionnaire and Limits to Primary Religious Organizations</a:t>
            </a:r>
            <a:r>
              <a:rPr lang="en-US" dirty="0">
                <a:solidFill>
                  <a:schemeClr val="bg2"/>
                </a:solidFill>
              </a:rPr>
              <a:t>	</a:t>
            </a:r>
          </a:p>
        </p:txBody>
      </p:sp>
      <p:pic>
        <p:nvPicPr>
          <p:cNvPr id="8" name="Picture 7"/>
          <p:cNvPicPr>
            <a:picLocks noChangeAspect="1"/>
          </p:cNvPicPr>
          <p:nvPr/>
        </p:nvPicPr>
        <p:blipFill>
          <a:blip r:embed="rId4"/>
          <a:stretch>
            <a:fillRect/>
          </a:stretch>
        </p:blipFill>
        <p:spPr>
          <a:xfrm>
            <a:off x="6547144" y="4542992"/>
            <a:ext cx="1585097" cy="524301"/>
          </a:xfrm>
          <a:prstGeom prst="rect">
            <a:avLst/>
          </a:prstGeom>
        </p:spPr>
      </p:pic>
      <p:pic>
        <p:nvPicPr>
          <p:cNvPr id="9" name="Picture 8"/>
          <p:cNvPicPr>
            <a:picLocks noChangeAspect="1"/>
          </p:cNvPicPr>
          <p:nvPr/>
        </p:nvPicPr>
        <p:blipFill>
          <a:blip r:embed="rId5"/>
          <a:stretch>
            <a:fillRect/>
          </a:stretch>
        </p:blipFill>
        <p:spPr>
          <a:xfrm>
            <a:off x="8221436" y="4463737"/>
            <a:ext cx="670618" cy="603556"/>
          </a:xfrm>
          <a:prstGeom prst="rect">
            <a:avLst/>
          </a:prstGeom>
        </p:spPr>
      </p:pic>
      <p:grpSp>
        <p:nvGrpSpPr>
          <p:cNvPr id="10" name="Google Shape;126;g6de56c2a90_0_886"/>
          <p:cNvGrpSpPr/>
          <p:nvPr/>
        </p:nvGrpSpPr>
        <p:grpSpPr>
          <a:xfrm>
            <a:off x="7740250" y="104528"/>
            <a:ext cx="1230070" cy="359041"/>
            <a:chOff x="9852550" y="7584100"/>
            <a:chExt cx="12458750" cy="4549574"/>
          </a:xfrm>
        </p:grpSpPr>
        <p:pic>
          <p:nvPicPr>
            <p:cNvPr id="11" name="Google Shape;127;g6de56c2a90_0_886"/>
            <p:cNvPicPr preferRelativeResize="0"/>
            <p:nvPr/>
          </p:nvPicPr>
          <p:blipFill rotWithShape="1">
            <a:blip r:embed="rId6">
              <a:alphaModFix/>
            </a:blip>
            <a:srcRect/>
            <a:stretch/>
          </p:blipFill>
          <p:spPr>
            <a:xfrm>
              <a:off x="9852550" y="7584100"/>
              <a:ext cx="2975725" cy="4549574"/>
            </a:xfrm>
            <a:prstGeom prst="rect">
              <a:avLst/>
            </a:prstGeom>
            <a:noFill/>
            <a:ln>
              <a:noFill/>
            </a:ln>
          </p:spPr>
        </p:pic>
        <p:pic>
          <p:nvPicPr>
            <p:cNvPr id="12" name="Google Shape;128;g6de56c2a90_0_886"/>
            <p:cNvPicPr preferRelativeResize="0"/>
            <p:nvPr/>
          </p:nvPicPr>
          <p:blipFill rotWithShape="1">
            <a:blip r:embed="rId7">
              <a:alphaModFix/>
            </a:blip>
            <a:srcRect/>
            <a:stretch/>
          </p:blipFill>
          <p:spPr>
            <a:xfrm>
              <a:off x="12499650" y="8468175"/>
              <a:ext cx="4088200" cy="2726607"/>
            </a:xfrm>
            <a:prstGeom prst="rect">
              <a:avLst/>
            </a:prstGeom>
            <a:noFill/>
            <a:ln>
              <a:noFill/>
            </a:ln>
          </p:spPr>
        </p:pic>
        <p:pic>
          <p:nvPicPr>
            <p:cNvPr id="13" name="Google Shape;129;g6de56c2a90_0_886"/>
            <p:cNvPicPr preferRelativeResize="0"/>
            <p:nvPr/>
          </p:nvPicPr>
          <p:blipFill rotWithShape="1">
            <a:blip r:embed="rId8">
              <a:alphaModFix/>
            </a:blip>
            <a:srcRect/>
            <a:stretch/>
          </p:blipFill>
          <p:spPr>
            <a:xfrm>
              <a:off x="14897675" y="8361225"/>
              <a:ext cx="4474074" cy="2833551"/>
            </a:xfrm>
            <a:prstGeom prst="rect">
              <a:avLst/>
            </a:prstGeom>
            <a:noFill/>
            <a:ln>
              <a:noFill/>
            </a:ln>
          </p:spPr>
        </p:pic>
        <p:pic>
          <p:nvPicPr>
            <p:cNvPr id="14" name="Google Shape;130;g6de56c2a90_0_886"/>
            <p:cNvPicPr preferRelativeResize="0"/>
            <p:nvPr/>
          </p:nvPicPr>
          <p:blipFill rotWithShape="1">
            <a:blip r:embed="rId9">
              <a:alphaModFix/>
            </a:blip>
            <a:srcRect/>
            <a:stretch/>
          </p:blipFill>
          <p:spPr>
            <a:xfrm>
              <a:off x="19335575" y="7937775"/>
              <a:ext cx="2975725" cy="3686375"/>
            </a:xfrm>
            <a:prstGeom prst="rect">
              <a:avLst/>
            </a:prstGeom>
            <a:noFill/>
            <a:ln>
              <a:noFill/>
            </a:ln>
          </p:spPr>
        </p:pic>
      </p:grpSp>
    </p:spTree>
    <p:custDataLst>
      <p:tags r:id="rId1"/>
    </p:custDataLst>
    <p:extLst>
      <p:ext uri="{BB962C8B-B14F-4D97-AF65-F5344CB8AC3E}">
        <p14:creationId xmlns:p14="http://schemas.microsoft.com/office/powerpoint/2010/main" val="3764797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9689" y="207877"/>
            <a:ext cx="7277100" cy="5287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a:lstStyle>
          <a:p>
            <a:r>
              <a:rPr lang="en-US" sz="3200" b="1" dirty="0">
                <a:solidFill>
                  <a:srgbClr val="CF7347"/>
                </a:solidFill>
              </a:rPr>
              <a:t>Match Requirement</a:t>
            </a:r>
          </a:p>
        </p:txBody>
      </p:sp>
      <p:sp>
        <p:nvSpPr>
          <p:cNvPr id="5" name="Content Placeholder 2"/>
          <p:cNvSpPr txBox="1">
            <a:spLocks/>
          </p:cNvSpPr>
          <p:nvPr/>
        </p:nvSpPr>
        <p:spPr>
          <a:xfrm>
            <a:off x="189689" y="364334"/>
            <a:ext cx="8320982" cy="4571289"/>
          </a:xfrm>
          <a:prstGeom prst="rect">
            <a:avLst/>
          </a:prstGeom>
        </p:spPr>
        <p:txBody>
          <a:bodyPr vert="horz" lIns="68580" tIns="34290" rIns="68580" bIns="3429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buFont typeface="Arial" panose="020B0604020202020204" pitchFamily="34" charset="0"/>
              <a:buChar char="•"/>
            </a:pPr>
            <a:endParaRPr lang="en-US" sz="1800" dirty="0">
              <a:solidFill>
                <a:schemeClr val="bg2">
                  <a:lumMod val="50000"/>
                </a:schemeClr>
              </a:solidFill>
            </a:endParaRPr>
          </a:p>
          <a:p>
            <a:pPr>
              <a:buFont typeface="Arial" panose="020B0604020202020204" pitchFamily="34" charset="0"/>
              <a:buChar char="•"/>
            </a:pPr>
            <a:r>
              <a:rPr lang="en-US" sz="1600" dirty="0">
                <a:solidFill>
                  <a:schemeClr val="bg2">
                    <a:lumMod val="50000"/>
                  </a:schemeClr>
                </a:solidFill>
              </a:rPr>
              <a:t>At least 25% cash or in-kind for for the amount of funding requested </a:t>
            </a:r>
          </a:p>
          <a:p>
            <a:pPr>
              <a:buFont typeface="Arial" panose="020B0604020202020204" pitchFamily="34" charset="0"/>
              <a:buChar char="•"/>
            </a:pPr>
            <a:r>
              <a:rPr lang="en-US" sz="1600" dirty="0">
                <a:solidFill>
                  <a:schemeClr val="bg2">
                    <a:lumMod val="50000"/>
                  </a:schemeClr>
                </a:solidFill>
              </a:rPr>
              <a:t>The subrecipient must match all grant funds, except for leasing funds, with no less than twenty-five percent (25%) of funds or in-kind contributions from other sources in accordance with 24 CFR § 578.73. </a:t>
            </a:r>
          </a:p>
          <a:p>
            <a:pPr>
              <a:buFont typeface="Arial" panose="020B0604020202020204" pitchFamily="34" charset="0"/>
              <a:buChar char="•"/>
            </a:pPr>
            <a:r>
              <a:rPr lang="en-US" sz="1600" dirty="0">
                <a:solidFill>
                  <a:schemeClr val="bg2">
                    <a:lumMod val="50000"/>
                  </a:schemeClr>
                </a:solidFill>
              </a:rPr>
              <a:t>All </a:t>
            </a:r>
            <a:r>
              <a:rPr lang="en-US" sz="1600" dirty="0" err="1">
                <a:solidFill>
                  <a:schemeClr val="bg2">
                    <a:lumMod val="50000"/>
                  </a:schemeClr>
                </a:solidFill>
              </a:rPr>
              <a:t>CoC</a:t>
            </a:r>
            <a:r>
              <a:rPr lang="en-US" sz="1600" dirty="0">
                <a:solidFill>
                  <a:schemeClr val="bg2">
                    <a:lumMod val="50000"/>
                  </a:schemeClr>
                </a:solidFill>
              </a:rPr>
              <a:t> Program costs and match sources must be in your approved budget</a:t>
            </a:r>
          </a:p>
          <a:p>
            <a:pPr>
              <a:buFont typeface="Arial" panose="020B0604020202020204" pitchFamily="34" charset="0"/>
              <a:buChar char="•"/>
            </a:pPr>
            <a:r>
              <a:rPr lang="en-US" sz="1600" dirty="0">
                <a:solidFill>
                  <a:schemeClr val="bg2">
                    <a:lumMod val="50000"/>
                  </a:schemeClr>
                </a:solidFill>
              </a:rPr>
              <a:t>Match does not have to be used on the same budget line item as the grant funding, but does need to be used on activities for the project that otherwise would have been eligible to be funded with </a:t>
            </a:r>
            <a:r>
              <a:rPr lang="en-US" sz="1600" dirty="0" err="1">
                <a:solidFill>
                  <a:schemeClr val="bg2">
                    <a:lumMod val="50000"/>
                  </a:schemeClr>
                </a:solidFill>
              </a:rPr>
              <a:t>CoC</a:t>
            </a:r>
            <a:r>
              <a:rPr lang="en-US" sz="1600" dirty="0">
                <a:solidFill>
                  <a:schemeClr val="bg2">
                    <a:lumMod val="50000"/>
                  </a:schemeClr>
                </a:solidFill>
              </a:rPr>
              <a:t> Program funds </a:t>
            </a:r>
          </a:p>
          <a:p>
            <a:pPr>
              <a:buFont typeface="Arial" panose="020B0604020202020204" pitchFamily="34" charset="0"/>
              <a:buChar char="•"/>
            </a:pPr>
            <a:r>
              <a:rPr lang="en-US" sz="1600" dirty="0">
                <a:solidFill>
                  <a:schemeClr val="bg2">
                    <a:lumMod val="50000"/>
                  </a:schemeClr>
                </a:solidFill>
              </a:rPr>
              <a:t>Match must be committed prior to grant agreement </a:t>
            </a:r>
          </a:p>
          <a:p>
            <a:pPr>
              <a:buFont typeface="Arial" panose="020B0604020202020204" pitchFamily="34" charset="0"/>
              <a:buChar char="•"/>
            </a:pPr>
            <a:r>
              <a:rPr lang="en-US" sz="1600" dirty="0">
                <a:solidFill>
                  <a:schemeClr val="bg2">
                    <a:lumMod val="50000"/>
                  </a:schemeClr>
                </a:solidFill>
              </a:rPr>
              <a:t>Recipients must document all costs paid with match throughout the period of the YHDP grant</a:t>
            </a:r>
            <a:endParaRPr lang="en-US" sz="1600" b="1" dirty="0">
              <a:solidFill>
                <a:schemeClr val="bg2">
                  <a:lumMod val="50000"/>
                </a:schemeClr>
              </a:solidFill>
            </a:endParaRPr>
          </a:p>
          <a:p>
            <a:pPr marL="0" indent="0">
              <a:buNone/>
            </a:pPr>
            <a:endParaRPr lang="en-US" dirty="0">
              <a:solidFill>
                <a:schemeClr val="bg2"/>
              </a:solidFill>
            </a:endParaRPr>
          </a:p>
        </p:txBody>
      </p:sp>
      <p:pic>
        <p:nvPicPr>
          <p:cNvPr id="8" name="Picture 7"/>
          <p:cNvPicPr>
            <a:picLocks noChangeAspect="1"/>
          </p:cNvPicPr>
          <p:nvPr/>
        </p:nvPicPr>
        <p:blipFill>
          <a:blip r:embed="rId4"/>
          <a:stretch>
            <a:fillRect/>
          </a:stretch>
        </p:blipFill>
        <p:spPr>
          <a:xfrm>
            <a:off x="6547144" y="4542992"/>
            <a:ext cx="1585097" cy="524301"/>
          </a:xfrm>
          <a:prstGeom prst="rect">
            <a:avLst/>
          </a:prstGeom>
        </p:spPr>
      </p:pic>
      <p:pic>
        <p:nvPicPr>
          <p:cNvPr id="9" name="Picture 8"/>
          <p:cNvPicPr>
            <a:picLocks noChangeAspect="1"/>
          </p:cNvPicPr>
          <p:nvPr/>
        </p:nvPicPr>
        <p:blipFill>
          <a:blip r:embed="rId5"/>
          <a:stretch>
            <a:fillRect/>
          </a:stretch>
        </p:blipFill>
        <p:spPr>
          <a:xfrm>
            <a:off x="8221436" y="4463737"/>
            <a:ext cx="670618" cy="603556"/>
          </a:xfrm>
          <a:prstGeom prst="rect">
            <a:avLst/>
          </a:prstGeom>
        </p:spPr>
      </p:pic>
      <p:grpSp>
        <p:nvGrpSpPr>
          <p:cNvPr id="10" name="Google Shape;126;g6de56c2a90_0_886"/>
          <p:cNvGrpSpPr/>
          <p:nvPr/>
        </p:nvGrpSpPr>
        <p:grpSpPr>
          <a:xfrm>
            <a:off x="7740250" y="104528"/>
            <a:ext cx="1230070" cy="359041"/>
            <a:chOff x="9852550" y="7584100"/>
            <a:chExt cx="12458750" cy="4549574"/>
          </a:xfrm>
        </p:grpSpPr>
        <p:pic>
          <p:nvPicPr>
            <p:cNvPr id="11" name="Google Shape;127;g6de56c2a90_0_886"/>
            <p:cNvPicPr preferRelativeResize="0"/>
            <p:nvPr/>
          </p:nvPicPr>
          <p:blipFill rotWithShape="1">
            <a:blip r:embed="rId6">
              <a:alphaModFix/>
            </a:blip>
            <a:srcRect/>
            <a:stretch/>
          </p:blipFill>
          <p:spPr>
            <a:xfrm>
              <a:off x="9852550" y="7584100"/>
              <a:ext cx="2975725" cy="4549574"/>
            </a:xfrm>
            <a:prstGeom prst="rect">
              <a:avLst/>
            </a:prstGeom>
            <a:noFill/>
            <a:ln>
              <a:noFill/>
            </a:ln>
          </p:spPr>
        </p:pic>
        <p:pic>
          <p:nvPicPr>
            <p:cNvPr id="12" name="Google Shape;128;g6de56c2a90_0_886"/>
            <p:cNvPicPr preferRelativeResize="0"/>
            <p:nvPr/>
          </p:nvPicPr>
          <p:blipFill rotWithShape="1">
            <a:blip r:embed="rId7">
              <a:alphaModFix/>
            </a:blip>
            <a:srcRect/>
            <a:stretch/>
          </p:blipFill>
          <p:spPr>
            <a:xfrm>
              <a:off x="12499650" y="8468175"/>
              <a:ext cx="4088200" cy="2726607"/>
            </a:xfrm>
            <a:prstGeom prst="rect">
              <a:avLst/>
            </a:prstGeom>
            <a:noFill/>
            <a:ln>
              <a:noFill/>
            </a:ln>
          </p:spPr>
        </p:pic>
        <p:pic>
          <p:nvPicPr>
            <p:cNvPr id="13" name="Google Shape;129;g6de56c2a90_0_886"/>
            <p:cNvPicPr preferRelativeResize="0"/>
            <p:nvPr/>
          </p:nvPicPr>
          <p:blipFill rotWithShape="1">
            <a:blip r:embed="rId8">
              <a:alphaModFix/>
            </a:blip>
            <a:srcRect/>
            <a:stretch/>
          </p:blipFill>
          <p:spPr>
            <a:xfrm>
              <a:off x="14897675" y="8361225"/>
              <a:ext cx="4474074" cy="2833551"/>
            </a:xfrm>
            <a:prstGeom prst="rect">
              <a:avLst/>
            </a:prstGeom>
            <a:noFill/>
            <a:ln>
              <a:noFill/>
            </a:ln>
          </p:spPr>
        </p:pic>
        <p:pic>
          <p:nvPicPr>
            <p:cNvPr id="14" name="Google Shape;130;g6de56c2a90_0_886"/>
            <p:cNvPicPr preferRelativeResize="0"/>
            <p:nvPr/>
          </p:nvPicPr>
          <p:blipFill rotWithShape="1">
            <a:blip r:embed="rId9">
              <a:alphaModFix/>
            </a:blip>
            <a:srcRect/>
            <a:stretch/>
          </p:blipFill>
          <p:spPr>
            <a:xfrm>
              <a:off x="19335575" y="7937775"/>
              <a:ext cx="2975725" cy="3686375"/>
            </a:xfrm>
            <a:prstGeom prst="rect">
              <a:avLst/>
            </a:prstGeom>
            <a:noFill/>
            <a:ln>
              <a:noFill/>
            </a:ln>
          </p:spPr>
        </p:pic>
      </p:grpSp>
    </p:spTree>
    <p:custDataLst>
      <p:tags r:id="rId1"/>
    </p:custDataLst>
    <p:extLst>
      <p:ext uri="{BB962C8B-B14F-4D97-AF65-F5344CB8AC3E}">
        <p14:creationId xmlns:p14="http://schemas.microsoft.com/office/powerpoint/2010/main" val="869754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3680" y="284048"/>
            <a:ext cx="7277100" cy="5287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a:lstStyle>
          <a:p>
            <a:r>
              <a:rPr lang="en-US" sz="3200" b="1" dirty="0">
                <a:solidFill>
                  <a:srgbClr val="CF7347"/>
                </a:solidFill>
              </a:rPr>
              <a:t>Eligible forms of Match </a:t>
            </a:r>
          </a:p>
        </p:txBody>
      </p:sp>
      <p:sp>
        <p:nvSpPr>
          <p:cNvPr id="5" name="Content Placeholder 2"/>
          <p:cNvSpPr txBox="1">
            <a:spLocks/>
          </p:cNvSpPr>
          <p:nvPr/>
        </p:nvSpPr>
        <p:spPr>
          <a:xfrm>
            <a:off x="219897" y="406354"/>
            <a:ext cx="8320982" cy="4571289"/>
          </a:xfrm>
          <a:prstGeom prst="rect">
            <a:avLst/>
          </a:prstGeom>
        </p:spPr>
        <p:txBody>
          <a:bodyPr vert="horz" lIns="68580" tIns="34290" rIns="68580" bIns="3429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buClr>
                <a:srgbClr val="CF7347"/>
              </a:buClr>
            </a:pPr>
            <a:r>
              <a:rPr lang="en-US" sz="1800" dirty="0">
                <a:solidFill>
                  <a:schemeClr val="bg2">
                    <a:lumMod val="50000"/>
                  </a:schemeClr>
                </a:solidFill>
                <a:latin typeface="+mj-lt"/>
              </a:rPr>
              <a:t>Cash </a:t>
            </a:r>
          </a:p>
          <a:p>
            <a:pPr lvl="1">
              <a:buClr>
                <a:srgbClr val="CF7347"/>
              </a:buClr>
              <a:buFont typeface="Arial" panose="020B0604020202020204" pitchFamily="34" charset="0"/>
              <a:buChar char="•"/>
            </a:pPr>
            <a:r>
              <a:rPr lang="en-US" sz="1800" dirty="0">
                <a:solidFill>
                  <a:schemeClr val="bg2">
                    <a:lumMod val="50000"/>
                  </a:schemeClr>
                </a:solidFill>
                <a:latin typeface="+mj-lt"/>
              </a:rPr>
              <a:t>A recipient or subrecipient may use funds from any source, including any other federal sources (excluding Continuum of Care program funds), as well as State, local, and private sources, provided that funds from the source are not statutorily prohibited to be used as a match </a:t>
            </a:r>
          </a:p>
          <a:p>
            <a:pPr lvl="1">
              <a:buClr>
                <a:srgbClr val="CF7347"/>
              </a:buClr>
              <a:buFont typeface="Arial" panose="020B0604020202020204" pitchFamily="34" charset="0"/>
              <a:buChar char="•"/>
            </a:pPr>
            <a:r>
              <a:rPr lang="en-US" sz="1800" dirty="0">
                <a:solidFill>
                  <a:schemeClr val="bg2">
                    <a:lumMod val="50000"/>
                  </a:schemeClr>
                </a:solidFill>
                <a:latin typeface="+mj-lt"/>
              </a:rPr>
              <a:t>Used to cover costs that would have been eligible to be paid for with </a:t>
            </a:r>
            <a:r>
              <a:rPr lang="en-US" sz="1800" dirty="0" err="1">
                <a:solidFill>
                  <a:schemeClr val="bg2">
                    <a:lumMod val="50000"/>
                  </a:schemeClr>
                </a:solidFill>
                <a:latin typeface="+mj-lt"/>
              </a:rPr>
              <a:t>CoC</a:t>
            </a:r>
            <a:r>
              <a:rPr lang="en-US" sz="1800" dirty="0">
                <a:solidFill>
                  <a:schemeClr val="bg2">
                    <a:lumMod val="50000"/>
                  </a:schemeClr>
                </a:solidFill>
                <a:latin typeface="+mj-lt"/>
              </a:rPr>
              <a:t> Program funds</a:t>
            </a:r>
          </a:p>
          <a:p>
            <a:pPr>
              <a:buClr>
                <a:srgbClr val="CF7347"/>
              </a:buClr>
            </a:pPr>
            <a:r>
              <a:rPr lang="en-US" sz="1800" dirty="0">
                <a:solidFill>
                  <a:schemeClr val="bg2">
                    <a:lumMod val="50000"/>
                  </a:schemeClr>
                </a:solidFill>
                <a:latin typeface="+mj-lt"/>
              </a:rPr>
              <a:t>In-kind Contributions </a:t>
            </a:r>
          </a:p>
          <a:p>
            <a:pPr lvl="1">
              <a:buClr>
                <a:srgbClr val="CF7347"/>
              </a:buClr>
              <a:buFont typeface="Arial" panose="020B0604020202020204" pitchFamily="34" charset="0"/>
              <a:buChar char="•"/>
            </a:pPr>
            <a:r>
              <a:rPr lang="en-US" sz="1800" dirty="0">
                <a:solidFill>
                  <a:schemeClr val="bg2">
                    <a:lumMod val="50000"/>
                  </a:schemeClr>
                </a:solidFill>
                <a:latin typeface="+mj-lt"/>
              </a:rPr>
              <a:t>Services and goods </a:t>
            </a:r>
          </a:p>
          <a:p>
            <a:pPr lvl="1">
              <a:buClr>
                <a:srgbClr val="CF7347"/>
              </a:buClr>
              <a:buFont typeface="Arial" panose="020B0604020202020204" pitchFamily="34" charset="0"/>
              <a:buChar char="•"/>
            </a:pPr>
            <a:r>
              <a:rPr lang="en-US" sz="1800" dirty="0" smtClean="0">
                <a:solidFill>
                  <a:schemeClr val="bg2">
                    <a:lumMod val="50000"/>
                  </a:schemeClr>
                </a:solidFill>
                <a:latin typeface="+mj-lt"/>
              </a:rPr>
              <a:t>Used </a:t>
            </a:r>
            <a:r>
              <a:rPr lang="en-US" sz="1800" dirty="0">
                <a:solidFill>
                  <a:schemeClr val="bg2">
                    <a:lumMod val="50000"/>
                  </a:schemeClr>
                </a:solidFill>
                <a:latin typeface="+mj-lt"/>
              </a:rPr>
              <a:t>to cover costs that would have been eligible to be paid for with CoC Program funds</a:t>
            </a:r>
          </a:p>
          <a:p>
            <a:pPr lvl="1">
              <a:buFont typeface="Arial" panose="020B0604020202020204" pitchFamily="34" charset="0"/>
              <a:buChar char="•"/>
            </a:pPr>
            <a:endParaRPr lang="en-US" dirty="0">
              <a:solidFill>
                <a:schemeClr val="bg2">
                  <a:lumMod val="50000"/>
                </a:schemeClr>
              </a:solidFill>
            </a:endParaRPr>
          </a:p>
        </p:txBody>
      </p:sp>
      <p:pic>
        <p:nvPicPr>
          <p:cNvPr id="8" name="Picture 7"/>
          <p:cNvPicPr>
            <a:picLocks noChangeAspect="1"/>
          </p:cNvPicPr>
          <p:nvPr/>
        </p:nvPicPr>
        <p:blipFill>
          <a:blip r:embed="rId4"/>
          <a:stretch>
            <a:fillRect/>
          </a:stretch>
        </p:blipFill>
        <p:spPr>
          <a:xfrm>
            <a:off x="6547144" y="4542992"/>
            <a:ext cx="1585097" cy="524301"/>
          </a:xfrm>
          <a:prstGeom prst="rect">
            <a:avLst/>
          </a:prstGeom>
        </p:spPr>
      </p:pic>
      <p:pic>
        <p:nvPicPr>
          <p:cNvPr id="9" name="Picture 8"/>
          <p:cNvPicPr>
            <a:picLocks noChangeAspect="1"/>
          </p:cNvPicPr>
          <p:nvPr/>
        </p:nvPicPr>
        <p:blipFill>
          <a:blip r:embed="rId5"/>
          <a:stretch>
            <a:fillRect/>
          </a:stretch>
        </p:blipFill>
        <p:spPr>
          <a:xfrm>
            <a:off x="8221436" y="4463737"/>
            <a:ext cx="670618" cy="603556"/>
          </a:xfrm>
          <a:prstGeom prst="rect">
            <a:avLst/>
          </a:prstGeom>
        </p:spPr>
      </p:pic>
      <p:grpSp>
        <p:nvGrpSpPr>
          <p:cNvPr id="10" name="Google Shape;126;g6de56c2a90_0_886"/>
          <p:cNvGrpSpPr/>
          <p:nvPr/>
        </p:nvGrpSpPr>
        <p:grpSpPr>
          <a:xfrm>
            <a:off x="7740250" y="104528"/>
            <a:ext cx="1230070" cy="359041"/>
            <a:chOff x="9852550" y="7584100"/>
            <a:chExt cx="12458750" cy="4549574"/>
          </a:xfrm>
        </p:grpSpPr>
        <p:pic>
          <p:nvPicPr>
            <p:cNvPr id="11" name="Google Shape;127;g6de56c2a90_0_886"/>
            <p:cNvPicPr preferRelativeResize="0"/>
            <p:nvPr/>
          </p:nvPicPr>
          <p:blipFill rotWithShape="1">
            <a:blip r:embed="rId6">
              <a:alphaModFix/>
            </a:blip>
            <a:srcRect/>
            <a:stretch/>
          </p:blipFill>
          <p:spPr>
            <a:xfrm>
              <a:off x="9852550" y="7584100"/>
              <a:ext cx="2975725" cy="4549574"/>
            </a:xfrm>
            <a:prstGeom prst="rect">
              <a:avLst/>
            </a:prstGeom>
            <a:noFill/>
            <a:ln>
              <a:noFill/>
            </a:ln>
          </p:spPr>
        </p:pic>
        <p:pic>
          <p:nvPicPr>
            <p:cNvPr id="12" name="Google Shape;128;g6de56c2a90_0_886"/>
            <p:cNvPicPr preferRelativeResize="0"/>
            <p:nvPr/>
          </p:nvPicPr>
          <p:blipFill rotWithShape="1">
            <a:blip r:embed="rId7">
              <a:alphaModFix/>
            </a:blip>
            <a:srcRect/>
            <a:stretch/>
          </p:blipFill>
          <p:spPr>
            <a:xfrm>
              <a:off x="12499650" y="8468175"/>
              <a:ext cx="4088200" cy="2726607"/>
            </a:xfrm>
            <a:prstGeom prst="rect">
              <a:avLst/>
            </a:prstGeom>
            <a:noFill/>
            <a:ln>
              <a:noFill/>
            </a:ln>
          </p:spPr>
        </p:pic>
        <p:pic>
          <p:nvPicPr>
            <p:cNvPr id="13" name="Google Shape;129;g6de56c2a90_0_886"/>
            <p:cNvPicPr preferRelativeResize="0"/>
            <p:nvPr/>
          </p:nvPicPr>
          <p:blipFill rotWithShape="1">
            <a:blip r:embed="rId8">
              <a:alphaModFix/>
            </a:blip>
            <a:srcRect/>
            <a:stretch/>
          </p:blipFill>
          <p:spPr>
            <a:xfrm>
              <a:off x="14897675" y="8361225"/>
              <a:ext cx="4474074" cy="2833551"/>
            </a:xfrm>
            <a:prstGeom prst="rect">
              <a:avLst/>
            </a:prstGeom>
            <a:noFill/>
            <a:ln>
              <a:noFill/>
            </a:ln>
          </p:spPr>
        </p:pic>
        <p:pic>
          <p:nvPicPr>
            <p:cNvPr id="14" name="Google Shape;130;g6de56c2a90_0_886"/>
            <p:cNvPicPr preferRelativeResize="0"/>
            <p:nvPr/>
          </p:nvPicPr>
          <p:blipFill rotWithShape="1">
            <a:blip r:embed="rId9">
              <a:alphaModFix/>
            </a:blip>
            <a:srcRect/>
            <a:stretch/>
          </p:blipFill>
          <p:spPr>
            <a:xfrm>
              <a:off x="19335575" y="7937775"/>
              <a:ext cx="2975725" cy="3686375"/>
            </a:xfrm>
            <a:prstGeom prst="rect">
              <a:avLst/>
            </a:prstGeom>
            <a:noFill/>
            <a:ln>
              <a:noFill/>
            </a:ln>
          </p:spPr>
        </p:pic>
      </p:grpSp>
    </p:spTree>
    <p:custDataLst>
      <p:tags r:id="rId1"/>
    </p:custDataLst>
    <p:extLst>
      <p:ext uri="{BB962C8B-B14F-4D97-AF65-F5344CB8AC3E}">
        <p14:creationId xmlns:p14="http://schemas.microsoft.com/office/powerpoint/2010/main" val="3530732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Populations Served</a:t>
            </a:r>
          </a:p>
        </p:txBody>
      </p:sp>
      <p:pic>
        <p:nvPicPr>
          <p:cNvPr id="4" name="Picture 3"/>
          <p:cNvPicPr>
            <a:picLocks noChangeAspect="1"/>
          </p:cNvPicPr>
          <p:nvPr/>
        </p:nvPicPr>
        <p:blipFill>
          <a:blip r:embed="rId2"/>
          <a:stretch>
            <a:fillRect/>
          </a:stretch>
        </p:blipFill>
        <p:spPr>
          <a:xfrm>
            <a:off x="6726759" y="4513956"/>
            <a:ext cx="1585097" cy="524301"/>
          </a:xfrm>
          <a:prstGeom prst="rect">
            <a:avLst/>
          </a:prstGeom>
        </p:spPr>
      </p:pic>
      <p:pic>
        <p:nvPicPr>
          <p:cNvPr id="5" name="Picture 4"/>
          <p:cNvPicPr>
            <a:picLocks noChangeAspect="1"/>
          </p:cNvPicPr>
          <p:nvPr/>
        </p:nvPicPr>
        <p:blipFill>
          <a:blip r:embed="rId3"/>
          <a:stretch>
            <a:fillRect/>
          </a:stretch>
        </p:blipFill>
        <p:spPr>
          <a:xfrm>
            <a:off x="8377891" y="4434701"/>
            <a:ext cx="670618" cy="603556"/>
          </a:xfrm>
          <a:prstGeom prst="rect">
            <a:avLst/>
          </a:prstGeom>
        </p:spPr>
      </p:pic>
      <p:sp>
        <p:nvSpPr>
          <p:cNvPr id="6" name="Google Shape;102;g6de56c2a90_0_6"/>
          <p:cNvSpPr txBox="1"/>
          <p:nvPr/>
        </p:nvSpPr>
        <p:spPr>
          <a:xfrm>
            <a:off x="139818" y="4740158"/>
            <a:ext cx="1401599" cy="277110"/>
          </a:xfrm>
          <a:prstGeom prst="rect">
            <a:avLst/>
          </a:prstGeom>
          <a:noFill/>
          <a:ln>
            <a:noFill/>
          </a:ln>
        </p:spPr>
        <p:txBody>
          <a:bodyPr spcFirstLastPara="1" wrap="square" lIns="27428" tIns="27428" rIns="27428" bIns="27428" anchor="t" anchorCtr="0">
            <a:noAutofit/>
          </a:bodyPr>
          <a:lstStyle/>
          <a:p>
            <a:r>
              <a:rPr lang="en-US" sz="1620" dirty="0">
                <a:solidFill>
                  <a:schemeClr val="bg2">
                    <a:lumMod val="50000"/>
                  </a:schemeClr>
                </a:solidFill>
                <a:latin typeface="Twentieth Century"/>
                <a:ea typeface="Twentieth Century"/>
                <a:cs typeface="Twentieth Century"/>
                <a:sym typeface="Twentieth Century"/>
              </a:rPr>
              <a:t>#</a:t>
            </a:r>
            <a:r>
              <a:rPr lang="en-US" sz="1620" dirty="0" err="1">
                <a:solidFill>
                  <a:schemeClr val="bg2">
                    <a:lumMod val="50000"/>
                  </a:schemeClr>
                </a:solidFill>
                <a:latin typeface="Twentieth Century"/>
                <a:ea typeface="Twentieth Century"/>
                <a:cs typeface="Twentieth Century"/>
                <a:sym typeface="Twentieth Century"/>
              </a:rPr>
              <a:t>BmoreYHDP</a:t>
            </a:r>
            <a:endParaRPr sz="420" dirty="0">
              <a:solidFill>
                <a:schemeClr val="bg2">
                  <a:lumMod val="50000"/>
                </a:schemeClr>
              </a:solidFill>
            </a:endParaRPr>
          </a:p>
        </p:txBody>
      </p:sp>
      <p:grpSp>
        <p:nvGrpSpPr>
          <p:cNvPr id="7" name="Google Shape;126;g6de56c2a90_0_886"/>
          <p:cNvGrpSpPr/>
          <p:nvPr/>
        </p:nvGrpSpPr>
        <p:grpSpPr>
          <a:xfrm>
            <a:off x="7740250" y="104528"/>
            <a:ext cx="1230070" cy="359041"/>
            <a:chOff x="9852550" y="7584100"/>
            <a:chExt cx="12458750" cy="4549574"/>
          </a:xfrm>
        </p:grpSpPr>
        <p:pic>
          <p:nvPicPr>
            <p:cNvPr id="8" name="Google Shape;127;g6de56c2a90_0_886"/>
            <p:cNvPicPr preferRelativeResize="0"/>
            <p:nvPr/>
          </p:nvPicPr>
          <p:blipFill rotWithShape="1">
            <a:blip r:embed="rId4">
              <a:alphaModFix/>
            </a:blip>
            <a:srcRect/>
            <a:stretch/>
          </p:blipFill>
          <p:spPr>
            <a:xfrm>
              <a:off x="9852550" y="7584100"/>
              <a:ext cx="2975725" cy="4549574"/>
            </a:xfrm>
            <a:prstGeom prst="rect">
              <a:avLst/>
            </a:prstGeom>
            <a:noFill/>
            <a:ln>
              <a:noFill/>
            </a:ln>
          </p:spPr>
        </p:pic>
        <p:pic>
          <p:nvPicPr>
            <p:cNvPr id="9" name="Google Shape;128;g6de56c2a90_0_886"/>
            <p:cNvPicPr preferRelativeResize="0"/>
            <p:nvPr/>
          </p:nvPicPr>
          <p:blipFill rotWithShape="1">
            <a:blip r:embed="rId5">
              <a:alphaModFix/>
            </a:blip>
            <a:srcRect/>
            <a:stretch/>
          </p:blipFill>
          <p:spPr>
            <a:xfrm>
              <a:off x="12499650" y="8468175"/>
              <a:ext cx="4088200" cy="2726607"/>
            </a:xfrm>
            <a:prstGeom prst="rect">
              <a:avLst/>
            </a:prstGeom>
            <a:noFill/>
            <a:ln>
              <a:noFill/>
            </a:ln>
          </p:spPr>
        </p:pic>
        <p:pic>
          <p:nvPicPr>
            <p:cNvPr id="10" name="Google Shape;129;g6de56c2a90_0_886"/>
            <p:cNvPicPr preferRelativeResize="0"/>
            <p:nvPr/>
          </p:nvPicPr>
          <p:blipFill rotWithShape="1">
            <a:blip r:embed="rId6">
              <a:alphaModFix/>
            </a:blip>
            <a:srcRect/>
            <a:stretch/>
          </p:blipFill>
          <p:spPr>
            <a:xfrm>
              <a:off x="14897675" y="8361225"/>
              <a:ext cx="4474074" cy="2833551"/>
            </a:xfrm>
            <a:prstGeom prst="rect">
              <a:avLst/>
            </a:prstGeom>
            <a:noFill/>
            <a:ln>
              <a:noFill/>
            </a:ln>
          </p:spPr>
        </p:pic>
        <p:pic>
          <p:nvPicPr>
            <p:cNvPr id="11" name="Google Shape;130;g6de56c2a90_0_886"/>
            <p:cNvPicPr preferRelativeResize="0"/>
            <p:nvPr/>
          </p:nvPicPr>
          <p:blipFill rotWithShape="1">
            <a:blip r:embed="rId7">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1305540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77424" y="567632"/>
            <a:ext cx="8044012" cy="3513844"/>
          </a:xfrm>
          <a:prstGeom prst="rect">
            <a:avLst/>
          </a:prstGeom>
        </p:spPr>
        <p:txBody>
          <a:bodyPr vert="horz" lIns="68580" tIns="34290" rIns="68580" bIns="3429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sz="1600" dirty="0" smtClean="0">
                <a:solidFill>
                  <a:schemeClr val="tx1"/>
                </a:solidFill>
              </a:rPr>
              <a:t>Youth and Young Adults (YYA) </a:t>
            </a:r>
            <a:r>
              <a:rPr lang="en-US" sz="1600" dirty="0">
                <a:solidFill>
                  <a:schemeClr val="tx1"/>
                </a:solidFill>
              </a:rPr>
              <a:t>at-risk of and experiencing homelessness. Youth are minors under the age of 18, and young adults are aged 18-24 (up to 25). This also includes YYA who are pregnant and/or caring for one or more children, including the care of minor siblings.</a:t>
            </a:r>
          </a:p>
          <a:p>
            <a:r>
              <a:rPr lang="en-US" sz="1600" dirty="0">
                <a:solidFill>
                  <a:schemeClr val="tx1"/>
                </a:solidFill>
              </a:rPr>
              <a:t>What does it mean to experience homelessness?</a:t>
            </a:r>
          </a:p>
          <a:p>
            <a:pPr lvl="1"/>
            <a:r>
              <a:rPr lang="en-US" sz="1600" dirty="0">
                <a:solidFill>
                  <a:schemeClr val="tx1"/>
                </a:solidFill>
              </a:rPr>
              <a:t>Experiencing literal homelessness – living on the streets, in cars, places not for human habitation, or </a:t>
            </a:r>
            <a:r>
              <a:rPr lang="en-US" sz="1600" dirty="0" smtClean="0">
                <a:solidFill>
                  <a:schemeClr val="tx1"/>
                </a:solidFill>
              </a:rPr>
              <a:t>shelters (HUD Category 1)</a:t>
            </a:r>
            <a:endParaRPr lang="en-US" sz="1600" dirty="0">
              <a:solidFill>
                <a:schemeClr val="tx1"/>
              </a:solidFill>
            </a:endParaRPr>
          </a:p>
          <a:p>
            <a:pPr lvl="1"/>
            <a:r>
              <a:rPr lang="en-US" sz="1600" dirty="0">
                <a:solidFill>
                  <a:schemeClr val="tx1"/>
                </a:solidFill>
              </a:rPr>
              <a:t>At imminent risk of homelessness – within 14 days of losing their housing (HUD Category </a:t>
            </a:r>
            <a:r>
              <a:rPr lang="en-US" sz="1600" dirty="0" smtClean="0">
                <a:solidFill>
                  <a:schemeClr val="tx1"/>
                </a:solidFill>
              </a:rPr>
              <a:t>2)</a:t>
            </a:r>
            <a:endParaRPr lang="en-US" sz="1600" dirty="0">
              <a:solidFill>
                <a:schemeClr val="tx1"/>
              </a:solidFill>
            </a:endParaRPr>
          </a:p>
          <a:p>
            <a:pPr lvl="1"/>
            <a:r>
              <a:rPr lang="en-US" sz="1600" dirty="0">
                <a:solidFill>
                  <a:schemeClr val="tx1"/>
                </a:solidFill>
              </a:rPr>
              <a:t>Fleeing unsafe situations – any situation a youth declares unsafe and wants to leave, including abusive (physical and emotional), non-LGBTQ affirming, drug/alcohol, sexual </a:t>
            </a:r>
            <a:r>
              <a:rPr lang="en-US" sz="1600" dirty="0" smtClean="0">
                <a:solidFill>
                  <a:schemeClr val="tx1"/>
                </a:solidFill>
              </a:rPr>
              <a:t>exploitation (</a:t>
            </a:r>
            <a:r>
              <a:rPr lang="en-US" sz="1600" dirty="0">
                <a:solidFill>
                  <a:schemeClr val="tx1"/>
                </a:solidFill>
              </a:rPr>
              <a:t>HUD Category </a:t>
            </a:r>
            <a:r>
              <a:rPr lang="en-US" sz="1600" dirty="0" smtClean="0">
                <a:solidFill>
                  <a:schemeClr val="tx1"/>
                </a:solidFill>
              </a:rPr>
              <a:t>4)</a:t>
            </a:r>
            <a:endParaRPr lang="en-US" sz="1600" dirty="0">
              <a:solidFill>
                <a:schemeClr val="tx1"/>
              </a:solidFill>
            </a:endParaRPr>
          </a:p>
          <a:p>
            <a:pPr lvl="1"/>
            <a:endParaRPr lang="en-US" sz="1600" dirty="0">
              <a:solidFill>
                <a:schemeClr val="tx1"/>
              </a:solidFill>
            </a:endParaRPr>
          </a:p>
        </p:txBody>
      </p:sp>
      <p:pic>
        <p:nvPicPr>
          <p:cNvPr id="8" name="Picture 7"/>
          <p:cNvPicPr>
            <a:picLocks noChangeAspect="1"/>
          </p:cNvPicPr>
          <p:nvPr/>
        </p:nvPicPr>
        <p:blipFill>
          <a:blip r:embed="rId4"/>
          <a:stretch>
            <a:fillRect/>
          </a:stretch>
        </p:blipFill>
        <p:spPr>
          <a:xfrm>
            <a:off x="6547144" y="4542992"/>
            <a:ext cx="1585097" cy="524301"/>
          </a:xfrm>
          <a:prstGeom prst="rect">
            <a:avLst/>
          </a:prstGeom>
        </p:spPr>
      </p:pic>
      <p:pic>
        <p:nvPicPr>
          <p:cNvPr id="9" name="Picture 8"/>
          <p:cNvPicPr>
            <a:picLocks noChangeAspect="1"/>
          </p:cNvPicPr>
          <p:nvPr/>
        </p:nvPicPr>
        <p:blipFill>
          <a:blip r:embed="rId5"/>
          <a:stretch>
            <a:fillRect/>
          </a:stretch>
        </p:blipFill>
        <p:spPr>
          <a:xfrm>
            <a:off x="8221436" y="4463737"/>
            <a:ext cx="670618" cy="603556"/>
          </a:xfrm>
          <a:prstGeom prst="rect">
            <a:avLst/>
          </a:prstGeom>
        </p:spPr>
      </p:pic>
      <p:grpSp>
        <p:nvGrpSpPr>
          <p:cNvPr id="10" name="Google Shape;126;g6de56c2a90_0_886"/>
          <p:cNvGrpSpPr/>
          <p:nvPr/>
        </p:nvGrpSpPr>
        <p:grpSpPr>
          <a:xfrm>
            <a:off x="7740250" y="104528"/>
            <a:ext cx="1230070" cy="359041"/>
            <a:chOff x="9852550" y="7584100"/>
            <a:chExt cx="12458750" cy="4549574"/>
          </a:xfrm>
        </p:grpSpPr>
        <p:pic>
          <p:nvPicPr>
            <p:cNvPr id="11" name="Google Shape;127;g6de56c2a90_0_886"/>
            <p:cNvPicPr preferRelativeResize="0"/>
            <p:nvPr/>
          </p:nvPicPr>
          <p:blipFill rotWithShape="1">
            <a:blip r:embed="rId6">
              <a:alphaModFix/>
            </a:blip>
            <a:srcRect/>
            <a:stretch/>
          </p:blipFill>
          <p:spPr>
            <a:xfrm>
              <a:off x="9852550" y="7584100"/>
              <a:ext cx="2975725" cy="4549574"/>
            </a:xfrm>
            <a:prstGeom prst="rect">
              <a:avLst/>
            </a:prstGeom>
            <a:noFill/>
            <a:ln>
              <a:noFill/>
            </a:ln>
          </p:spPr>
        </p:pic>
        <p:pic>
          <p:nvPicPr>
            <p:cNvPr id="12" name="Google Shape;128;g6de56c2a90_0_886"/>
            <p:cNvPicPr preferRelativeResize="0"/>
            <p:nvPr/>
          </p:nvPicPr>
          <p:blipFill rotWithShape="1">
            <a:blip r:embed="rId7">
              <a:alphaModFix/>
            </a:blip>
            <a:srcRect/>
            <a:stretch/>
          </p:blipFill>
          <p:spPr>
            <a:xfrm>
              <a:off x="12499650" y="8468175"/>
              <a:ext cx="4088200" cy="2726607"/>
            </a:xfrm>
            <a:prstGeom prst="rect">
              <a:avLst/>
            </a:prstGeom>
            <a:noFill/>
            <a:ln>
              <a:noFill/>
            </a:ln>
          </p:spPr>
        </p:pic>
        <p:pic>
          <p:nvPicPr>
            <p:cNvPr id="13" name="Google Shape;129;g6de56c2a90_0_886"/>
            <p:cNvPicPr preferRelativeResize="0"/>
            <p:nvPr/>
          </p:nvPicPr>
          <p:blipFill rotWithShape="1">
            <a:blip r:embed="rId8">
              <a:alphaModFix/>
            </a:blip>
            <a:srcRect/>
            <a:stretch/>
          </p:blipFill>
          <p:spPr>
            <a:xfrm>
              <a:off x="14897675" y="8361225"/>
              <a:ext cx="4474074" cy="2833551"/>
            </a:xfrm>
            <a:prstGeom prst="rect">
              <a:avLst/>
            </a:prstGeom>
            <a:noFill/>
            <a:ln>
              <a:noFill/>
            </a:ln>
          </p:spPr>
        </p:pic>
        <p:pic>
          <p:nvPicPr>
            <p:cNvPr id="14" name="Google Shape;130;g6de56c2a90_0_886"/>
            <p:cNvPicPr preferRelativeResize="0"/>
            <p:nvPr/>
          </p:nvPicPr>
          <p:blipFill rotWithShape="1">
            <a:blip r:embed="rId9">
              <a:alphaModFix/>
            </a:blip>
            <a:srcRect/>
            <a:stretch/>
          </p:blipFill>
          <p:spPr>
            <a:xfrm>
              <a:off x="19335575" y="7937775"/>
              <a:ext cx="2975725" cy="3686375"/>
            </a:xfrm>
            <a:prstGeom prst="rect">
              <a:avLst/>
            </a:prstGeom>
            <a:noFill/>
            <a:ln>
              <a:noFill/>
            </a:ln>
          </p:spPr>
        </p:pic>
      </p:grpSp>
      <p:sp>
        <p:nvSpPr>
          <p:cNvPr id="2" name="Rectangle 1">
            <a:extLst>
              <a:ext uri="{FF2B5EF4-FFF2-40B4-BE49-F238E27FC236}">
                <a16:creationId xmlns:a16="http://schemas.microsoft.com/office/drawing/2014/main" id="{DB703821-8B0E-F841-9268-8A1507EF9782}"/>
              </a:ext>
            </a:extLst>
          </p:cNvPr>
          <p:cNvSpPr/>
          <p:nvPr/>
        </p:nvSpPr>
        <p:spPr>
          <a:xfrm>
            <a:off x="345717" y="315546"/>
            <a:ext cx="6124658" cy="400110"/>
          </a:xfrm>
          <a:prstGeom prst="rect">
            <a:avLst/>
          </a:prstGeom>
        </p:spPr>
        <p:txBody>
          <a:bodyPr wrap="square">
            <a:spAutoFit/>
          </a:bodyPr>
          <a:lstStyle/>
          <a:p>
            <a:pPr lvl="0" defTabSz="514350">
              <a:buClrTx/>
              <a:defRPr/>
            </a:pPr>
            <a:r>
              <a:rPr lang="en-US" sz="2000" b="1" spc="-34" dirty="0">
                <a:solidFill>
                  <a:srgbClr val="CF7347"/>
                </a:solidFill>
              </a:rPr>
              <a:t>Funds under YHDP can  serve:</a:t>
            </a:r>
            <a:endParaRPr lang="en-US" sz="2000" b="1" kern="1200" spc="-34" dirty="0">
              <a:solidFill>
                <a:srgbClr val="FAAC5D"/>
              </a:solidFill>
            </a:endParaRPr>
          </a:p>
        </p:txBody>
      </p:sp>
    </p:spTree>
    <p:custDataLst>
      <p:tags r:id="rId1"/>
    </p:custDataLst>
    <p:extLst>
      <p:ext uri="{BB962C8B-B14F-4D97-AF65-F5344CB8AC3E}">
        <p14:creationId xmlns:p14="http://schemas.microsoft.com/office/powerpoint/2010/main" val="3789649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95738" y="154777"/>
            <a:ext cx="7277100" cy="5287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a:lstStyle>
          <a:p>
            <a:r>
              <a:rPr lang="en-US" sz="3200" b="1" dirty="0">
                <a:solidFill>
                  <a:srgbClr val="CF7347"/>
                </a:solidFill>
              </a:rPr>
              <a:t>Target Population</a:t>
            </a:r>
          </a:p>
        </p:txBody>
      </p:sp>
      <p:sp>
        <p:nvSpPr>
          <p:cNvPr id="5" name="Content Placeholder 2"/>
          <p:cNvSpPr txBox="1">
            <a:spLocks/>
          </p:cNvSpPr>
          <p:nvPr/>
        </p:nvSpPr>
        <p:spPr>
          <a:xfrm>
            <a:off x="395737" y="1013791"/>
            <a:ext cx="8380515" cy="3963852"/>
          </a:xfrm>
          <a:prstGeom prst="rect">
            <a:avLst/>
          </a:prstGeom>
        </p:spPr>
        <p:txBody>
          <a:bodyPr vert="horz" lIns="68580" tIns="34290" rIns="68580" bIns="3429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spcAft>
                <a:spcPts val="600"/>
              </a:spcAft>
              <a:buNone/>
            </a:pPr>
            <a:r>
              <a:rPr lang="en-US" sz="1600" dirty="0">
                <a:solidFill>
                  <a:schemeClr val="tx1"/>
                </a:solidFill>
              </a:rPr>
              <a:t>Special efforts should also be made to serve YYA including: </a:t>
            </a:r>
            <a:endParaRPr lang="en-US" sz="1600" dirty="0"/>
          </a:p>
          <a:p>
            <a:pPr marL="285750" indent="-285750">
              <a:spcAft>
                <a:spcPts val="600"/>
              </a:spcAft>
              <a:buFont typeface="Arial" panose="020B0604020202020204" pitchFamily="34" charset="0"/>
              <a:buChar char="•"/>
            </a:pPr>
            <a:r>
              <a:rPr lang="en-US" sz="1600" dirty="0"/>
              <a:t>LGBTQ+</a:t>
            </a:r>
          </a:p>
          <a:p>
            <a:pPr marL="285750" indent="-285750">
              <a:spcAft>
                <a:spcPts val="600"/>
              </a:spcAft>
              <a:buFont typeface="Arial" panose="020B0604020202020204" pitchFamily="34" charset="0"/>
              <a:buChar char="•"/>
            </a:pPr>
            <a:r>
              <a:rPr lang="en-US" sz="1600" dirty="0" smtClean="0"/>
              <a:t>Unaccompanied Minors*</a:t>
            </a:r>
            <a:endParaRPr lang="en-US" sz="1600" dirty="0"/>
          </a:p>
          <a:p>
            <a:pPr marL="285750" indent="-285750">
              <a:spcAft>
                <a:spcPts val="600"/>
              </a:spcAft>
              <a:buFont typeface="Arial" panose="020B0604020202020204" pitchFamily="34" charset="0"/>
              <a:buChar char="•"/>
            </a:pPr>
            <a:r>
              <a:rPr lang="en-US" sz="1600" dirty="0"/>
              <a:t>Pregnant and Parenting Youth</a:t>
            </a:r>
          </a:p>
          <a:p>
            <a:pPr marL="285750" indent="-285750">
              <a:spcAft>
                <a:spcPts val="600"/>
              </a:spcAft>
              <a:buFont typeface="Arial" panose="020B0604020202020204" pitchFamily="34" charset="0"/>
              <a:buChar char="•"/>
            </a:pPr>
            <a:r>
              <a:rPr lang="en-US" sz="1600" dirty="0"/>
              <a:t>Youth of </a:t>
            </a:r>
            <a:r>
              <a:rPr lang="en-US" sz="1600" dirty="0" smtClean="0"/>
              <a:t>Color</a:t>
            </a:r>
            <a:endParaRPr lang="en-US" sz="1600" dirty="0"/>
          </a:p>
          <a:p>
            <a:pPr marL="285750" indent="-285750">
              <a:spcAft>
                <a:spcPts val="600"/>
              </a:spcAft>
              <a:buFont typeface="Arial" panose="020B0604020202020204" pitchFamily="34" charset="0"/>
              <a:buChar char="•"/>
            </a:pPr>
            <a:r>
              <a:rPr lang="en-US" sz="1600" dirty="0"/>
              <a:t>Foster Care Involved</a:t>
            </a:r>
          </a:p>
          <a:p>
            <a:pPr marL="285750" indent="-285750">
              <a:spcAft>
                <a:spcPts val="600"/>
              </a:spcAft>
              <a:buFont typeface="Arial" panose="020B0604020202020204" pitchFamily="34" charset="0"/>
              <a:buChar char="•"/>
            </a:pPr>
            <a:r>
              <a:rPr lang="en-US" sz="1600" dirty="0"/>
              <a:t>Justice Involved</a:t>
            </a:r>
          </a:p>
          <a:p>
            <a:pPr marL="285750" indent="-285750">
              <a:spcAft>
                <a:spcPts val="600"/>
              </a:spcAft>
              <a:buFont typeface="Arial" panose="020B0604020202020204" pitchFamily="34" charset="0"/>
              <a:buChar char="•"/>
            </a:pPr>
            <a:r>
              <a:rPr lang="en-US" sz="1600" dirty="0"/>
              <a:t>Survivors of Trafficking and Exploitation</a:t>
            </a:r>
          </a:p>
          <a:p>
            <a:pPr marL="285750" indent="-285750">
              <a:spcAft>
                <a:spcPts val="600"/>
              </a:spcAft>
              <a:buFont typeface="Arial" panose="020B0604020202020204" pitchFamily="34" charset="0"/>
              <a:buChar char="•"/>
            </a:pPr>
            <a:r>
              <a:rPr lang="en-US" sz="1600" dirty="0"/>
              <a:t>Immigrant and Undocumented Youth</a:t>
            </a:r>
          </a:p>
          <a:p>
            <a:endParaRPr lang="en-US" sz="1600" dirty="0">
              <a:solidFill>
                <a:schemeClr val="tx1"/>
              </a:solidFill>
            </a:endParaRPr>
          </a:p>
        </p:txBody>
      </p:sp>
      <p:pic>
        <p:nvPicPr>
          <p:cNvPr id="8" name="Picture 7"/>
          <p:cNvPicPr>
            <a:picLocks noChangeAspect="1"/>
          </p:cNvPicPr>
          <p:nvPr/>
        </p:nvPicPr>
        <p:blipFill>
          <a:blip r:embed="rId4"/>
          <a:stretch>
            <a:fillRect/>
          </a:stretch>
        </p:blipFill>
        <p:spPr>
          <a:xfrm>
            <a:off x="6547144" y="4542992"/>
            <a:ext cx="1585097" cy="524301"/>
          </a:xfrm>
          <a:prstGeom prst="rect">
            <a:avLst/>
          </a:prstGeom>
        </p:spPr>
      </p:pic>
      <p:pic>
        <p:nvPicPr>
          <p:cNvPr id="9" name="Picture 8"/>
          <p:cNvPicPr>
            <a:picLocks noChangeAspect="1"/>
          </p:cNvPicPr>
          <p:nvPr/>
        </p:nvPicPr>
        <p:blipFill>
          <a:blip r:embed="rId5"/>
          <a:stretch>
            <a:fillRect/>
          </a:stretch>
        </p:blipFill>
        <p:spPr>
          <a:xfrm>
            <a:off x="8221436" y="4463737"/>
            <a:ext cx="670618" cy="603556"/>
          </a:xfrm>
          <a:prstGeom prst="rect">
            <a:avLst/>
          </a:prstGeom>
        </p:spPr>
      </p:pic>
      <p:grpSp>
        <p:nvGrpSpPr>
          <p:cNvPr id="10" name="Google Shape;126;g6de56c2a90_0_886"/>
          <p:cNvGrpSpPr/>
          <p:nvPr/>
        </p:nvGrpSpPr>
        <p:grpSpPr>
          <a:xfrm>
            <a:off x="7740250" y="104528"/>
            <a:ext cx="1230070" cy="359041"/>
            <a:chOff x="9852550" y="7584100"/>
            <a:chExt cx="12458750" cy="4549574"/>
          </a:xfrm>
        </p:grpSpPr>
        <p:pic>
          <p:nvPicPr>
            <p:cNvPr id="11" name="Google Shape;127;g6de56c2a90_0_886"/>
            <p:cNvPicPr preferRelativeResize="0"/>
            <p:nvPr/>
          </p:nvPicPr>
          <p:blipFill rotWithShape="1">
            <a:blip r:embed="rId6">
              <a:alphaModFix/>
            </a:blip>
            <a:srcRect/>
            <a:stretch/>
          </p:blipFill>
          <p:spPr>
            <a:xfrm>
              <a:off x="9852550" y="7584100"/>
              <a:ext cx="2975725" cy="4549574"/>
            </a:xfrm>
            <a:prstGeom prst="rect">
              <a:avLst/>
            </a:prstGeom>
            <a:noFill/>
            <a:ln>
              <a:noFill/>
            </a:ln>
          </p:spPr>
        </p:pic>
        <p:pic>
          <p:nvPicPr>
            <p:cNvPr id="12" name="Google Shape;128;g6de56c2a90_0_886"/>
            <p:cNvPicPr preferRelativeResize="0"/>
            <p:nvPr/>
          </p:nvPicPr>
          <p:blipFill rotWithShape="1">
            <a:blip r:embed="rId7">
              <a:alphaModFix/>
            </a:blip>
            <a:srcRect/>
            <a:stretch/>
          </p:blipFill>
          <p:spPr>
            <a:xfrm>
              <a:off x="12499650" y="8468175"/>
              <a:ext cx="4088200" cy="2726607"/>
            </a:xfrm>
            <a:prstGeom prst="rect">
              <a:avLst/>
            </a:prstGeom>
            <a:noFill/>
            <a:ln>
              <a:noFill/>
            </a:ln>
          </p:spPr>
        </p:pic>
        <p:pic>
          <p:nvPicPr>
            <p:cNvPr id="13" name="Google Shape;129;g6de56c2a90_0_886"/>
            <p:cNvPicPr preferRelativeResize="0"/>
            <p:nvPr/>
          </p:nvPicPr>
          <p:blipFill rotWithShape="1">
            <a:blip r:embed="rId8">
              <a:alphaModFix/>
            </a:blip>
            <a:srcRect/>
            <a:stretch/>
          </p:blipFill>
          <p:spPr>
            <a:xfrm>
              <a:off x="14897675" y="8361225"/>
              <a:ext cx="4474074" cy="2833551"/>
            </a:xfrm>
            <a:prstGeom prst="rect">
              <a:avLst/>
            </a:prstGeom>
            <a:noFill/>
            <a:ln>
              <a:noFill/>
            </a:ln>
          </p:spPr>
        </p:pic>
        <p:pic>
          <p:nvPicPr>
            <p:cNvPr id="14" name="Google Shape;130;g6de56c2a90_0_886"/>
            <p:cNvPicPr preferRelativeResize="0"/>
            <p:nvPr/>
          </p:nvPicPr>
          <p:blipFill rotWithShape="1">
            <a:blip r:embed="rId9">
              <a:alphaModFix/>
            </a:blip>
            <a:srcRect/>
            <a:stretch/>
          </p:blipFill>
          <p:spPr>
            <a:xfrm>
              <a:off x="19335575" y="7937775"/>
              <a:ext cx="2975725" cy="3686375"/>
            </a:xfrm>
            <a:prstGeom prst="rect">
              <a:avLst/>
            </a:prstGeom>
            <a:noFill/>
            <a:ln>
              <a:noFill/>
            </a:ln>
          </p:spPr>
        </p:pic>
      </p:grpSp>
    </p:spTree>
    <p:custDataLst>
      <p:tags r:id="rId1"/>
    </p:custDataLst>
    <p:extLst>
      <p:ext uri="{BB962C8B-B14F-4D97-AF65-F5344CB8AC3E}">
        <p14:creationId xmlns:p14="http://schemas.microsoft.com/office/powerpoint/2010/main" val="419636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95738" y="154777"/>
            <a:ext cx="7277100" cy="5287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a:lstStyle>
          <a:p>
            <a:r>
              <a:rPr lang="en-US" sz="3200" b="1" dirty="0" smtClean="0">
                <a:solidFill>
                  <a:srgbClr val="CF7347"/>
                </a:solidFill>
              </a:rPr>
              <a:t>Unaccompanied Minors</a:t>
            </a:r>
            <a:endParaRPr lang="en-US" sz="3200" b="1" dirty="0">
              <a:solidFill>
                <a:srgbClr val="CF7347"/>
              </a:solidFill>
            </a:endParaRPr>
          </a:p>
        </p:txBody>
      </p:sp>
      <p:sp>
        <p:nvSpPr>
          <p:cNvPr id="5" name="Content Placeholder 2"/>
          <p:cNvSpPr txBox="1">
            <a:spLocks/>
          </p:cNvSpPr>
          <p:nvPr/>
        </p:nvSpPr>
        <p:spPr>
          <a:xfrm>
            <a:off x="395737" y="1013791"/>
            <a:ext cx="8380515" cy="3963852"/>
          </a:xfrm>
          <a:prstGeom prst="rect">
            <a:avLst/>
          </a:prstGeom>
        </p:spPr>
        <p:txBody>
          <a:bodyPr vert="horz" lIns="68580" tIns="34290" rIns="68580" bIns="3429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None/>
            </a:pPr>
            <a:endParaRPr lang="en-US" sz="1600" dirty="0">
              <a:solidFill>
                <a:schemeClr val="tx1"/>
              </a:solidFill>
            </a:endParaRPr>
          </a:p>
        </p:txBody>
      </p:sp>
      <p:pic>
        <p:nvPicPr>
          <p:cNvPr id="8" name="Picture 7"/>
          <p:cNvPicPr>
            <a:picLocks noChangeAspect="1"/>
          </p:cNvPicPr>
          <p:nvPr/>
        </p:nvPicPr>
        <p:blipFill>
          <a:blip r:embed="rId4"/>
          <a:stretch>
            <a:fillRect/>
          </a:stretch>
        </p:blipFill>
        <p:spPr>
          <a:xfrm>
            <a:off x="6547144" y="4542992"/>
            <a:ext cx="1585097" cy="524301"/>
          </a:xfrm>
          <a:prstGeom prst="rect">
            <a:avLst/>
          </a:prstGeom>
        </p:spPr>
      </p:pic>
      <p:pic>
        <p:nvPicPr>
          <p:cNvPr id="9" name="Picture 8"/>
          <p:cNvPicPr>
            <a:picLocks noChangeAspect="1"/>
          </p:cNvPicPr>
          <p:nvPr/>
        </p:nvPicPr>
        <p:blipFill>
          <a:blip r:embed="rId5"/>
          <a:stretch>
            <a:fillRect/>
          </a:stretch>
        </p:blipFill>
        <p:spPr>
          <a:xfrm>
            <a:off x="8221436" y="4463737"/>
            <a:ext cx="670618" cy="603556"/>
          </a:xfrm>
          <a:prstGeom prst="rect">
            <a:avLst/>
          </a:prstGeom>
        </p:spPr>
      </p:pic>
      <p:grpSp>
        <p:nvGrpSpPr>
          <p:cNvPr id="10" name="Google Shape;126;g6de56c2a90_0_886"/>
          <p:cNvGrpSpPr/>
          <p:nvPr/>
        </p:nvGrpSpPr>
        <p:grpSpPr>
          <a:xfrm>
            <a:off x="7740250" y="104528"/>
            <a:ext cx="1230070" cy="359041"/>
            <a:chOff x="9852550" y="7584100"/>
            <a:chExt cx="12458750" cy="4549574"/>
          </a:xfrm>
        </p:grpSpPr>
        <p:pic>
          <p:nvPicPr>
            <p:cNvPr id="11" name="Google Shape;127;g6de56c2a90_0_886"/>
            <p:cNvPicPr preferRelativeResize="0"/>
            <p:nvPr/>
          </p:nvPicPr>
          <p:blipFill rotWithShape="1">
            <a:blip r:embed="rId6">
              <a:alphaModFix/>
            </a:blip>
            <a:srcRect/>
            <a:stretch/>
          </p:blipFill>
          <p:spPr>
            <a:xfrm>
              <a:off x="9852550" y="7584100"/>
              <a:ext cx="2975725" cy="4549574"/>
            </a:xfrm>
            <a:prstGeom prst="rect">
              <a:avLst/>
            </a:prstGeom>
            <a:noFill/>
            <a:ln>
              <a:noFill/>
            </a:ln>
          </p:spPr>
        </p:pic>
        <p:pic>
          <p:nvPicPr>
            <p:cNvPr id="12" name="Google Shape;128;g6de56c2a90_0_886"/>
            <p:cNvPicPr preferRelativeResize="0"/>
            <p:nvPr/>
          </p:nvPicPr>
          <p:blipFill rotWithShape="1">
            <a:blip r:embed="rId7">
              <a:alphaModFix/>
            </a:blip>
            <a:srcRect/>
            <a:stretch/>
          </p:blipFill>
          <p:spPr>
            <a:xfrm>
              <a:off x="12499650" y="8468175"/>
              <a:ext cx="4088200" cy="2726607"/>
            </a:xfrm>
            <a:prstGeom prst="rect">
              <a:avLst/>
            </a:prstGeom>
            <a:noFill/>
            <a:ln>
              <a:noFill/>
            </a:ln>
          </p:spPr>
        </p:pic>
        <p:pic>
          <p:nvPicPr>
            <p:cNvPr id="13" name="Google Shape;129;g6de56c2a90_0_886"/>
            <p:cNvPicPr preferRelativeResize="0"/>
            <p:nvPr/>
          </p:nvPicPr>
          <p:blipFill rotWithShape="1">
            <a:blip r:embed="rId8">
              <a:alphaModFix/>
            </a:blip>
            <a:srcRect/>
            <a:stretch/>
          </p:blipFill>
          <p:spPr>
            <a:xfrm>
              <a:off x="14897675" y="8361225"/>
              <a:ext cx="4474074" cy="2833551"/>
            </a:xfrm>
            <a:prstGeom prst="rect">
              <a:avLst/>
            </a:prstGeom>
            <a:noFill/>
            <a:ln>
              <a:noFill/>
            </a:ln>
          </p:spPr>
        </p:pic>
        <p:pic>
          <p:nvPicPr>
            <p:cNvPr id="14" name="Google Shape;130;g6de56c2a90_0_886"/>
            <p:cNvPicPr preferRelativeResize="0"/>
            <p:nvPr/>
          </p:nvPicPr>
          <p:blipFill rotWithShape="1">
            <a:blip r:embed="rId9">
              <a:alphaModFix/>
            </a:blip>
            <a:srcRect/>
            <a:stretch/>
          </p:blipFill>
          <p:spPr>
            <a:xfrm>
              <a:off x="19335575" y="7937775"/>
              <a:ext cx="2975725" cy="3686375"/>
            </a:xfrm>
            <a:prstGeom prst="rect">
              <a:avLst/>
            </a:prstGeom>
            <a:noFill/>
            <a:ln>
              <a:noFill/>
            </a:ln>
          </p:spPr>
        </p:pic>
      </p:grpSp>
      <p:sp>
        <p:nvSpPr>
          <p:cNvPr id="15" name="Content Placeholder 2"/>
          <p:cNvSpPr txBox="1">
            <a:spLocks/>
          </p:cNvSpPr>
          <p:nvPr/>
        </p:nvSpPr>
        <p:spPr>
          <a:xfrm>
            <a:off x="548137" y="753268"/>
            <a:ext cx="8380515" cy="4376775"/>
          </a:xfrm>
          <a:prstGeom prst="rect">
            <a:avLst/>
          </a:prstGeom>
        </p:spPr>
        <p:txBody>
          <a:bodyPr vert="horz" lIns="68580" tIns="34290" rIns="68580" bIns="3429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spcAft>
                <a:spcPts val="600"/>
              </a:spcAft>
              <a:buNone/>
            </a:pPr>
            <a:endParaRPr lang="en-US" dirty="0" smtClean="0"/>
          </a:p>
          <a:p>
            <a:pPr marL="0" indent="0">
              <a:spcAft>
                <a:spcPts val="600"/>
              </a:spcAft>
              <a:buNone/>
            </a:pPr>
            <a:r>
              <a:rPr lang="en-US" dirty="0" smtClean="0"/>
              <a:t>Effective </a:t>
            </a:r>
            <a:r>
              <a:rPr lang="en-US" dirty="0"/>
              <a:t>July 1, 2020, Maryland enacted </a:t>
            </a:r>
            <a:r>
              <a:rPr lang="en-US" u="sng" dirty="0">
                <a:hlinkClick r:id="rId10"/>
              </a:rPr>
              <a:t>HB 206 ; Unaccompanied Minors in Need of Shelter and Supportive Services</a:t>
            </a:r>
            <a:r>
              <a:rPr lang="en-US" dirty="0"/>
              <a:t>. </a:t>
            </a:r>
            <a:endParaRPr lang="en-US" dirty="0" smtClean="0"/>
          </a:p>
          <a:p>
            <a:r>
              <a:rPr lang="en-US" sz="1600" dirty="0" smtClean="0"/>
              <a:t>Law gives unaccompanied </a:t>
            </a:r>
            <a:r>
              <a:rPr lang="en-US" sz="1600" dirty="0"/>
              <a:t>or </a:t>
            </a:r>
            <a:r>
              <a:rPr lang="en-US" sz="1600" dirty="0" smtClean="0"/>
              <a:t>youth at </a:t>
            </a:r>
            <a:r>
              <a:rPr lang="en-US" sz="1600" dirty="0"/>
              <a:t>risk of experiencing homelessness the legal capacity to consent to shelter, housing, and supportive services without parental consent. </a:t>
            </a:r>
            <a:endParaRPr lang="en-US" sz="1600" dirty="0" smtClean="0"/>
          </a:p>
          <a:p>
            <a:r>
              <a:rPr lang="en-US" sz="1600" dirty="0">
                <a:solidFill>
                  <a:srgbClr val="000000"/>
                </a:solidFill>
                <a:ea typeface="Arial"/>
                <a:cs typeface="Arial"/>
              </a:rPr>
              <a:t>Any public or private nonprofit organization that provides shelter or supportive services to minors in need of shelter must register with the Maryland Department of Housing and Community </a:t>
            </a:r>
            <a:r>
              <a:rPr lang="en-US" sz="1600" dirty="0" smtClean="0">
                <a:solidFill>
                  <a:srgbClr val="000000"/>
                </a:solidFill>
                <a:ea typeface="Arial"/>
                <a:cs typeface="Arial"/>
              </a:rPr>
              <a:t>Development.</a:t>
            </a:r>
          </a:p>
          <a:p>
            <a:r>
              <a:rPr lang="en-US" sz="1600" dirty="0">
                <a:solidFill>
                  <a:srgbClr val="000000"/>
                </a:solidFill>
                <a:ea typeface="Arial"/>
                <a:cs typeface="Arial"/>
              </a:rPr>
              <a:t>DHCD will annually certify that providers meet certain conditions, including running background checks on employees, providing mandatory reporting training for employees, and requiring service providers to develop and implement procedures to screen staff members who work with minors. </a:t>
            </a:r>
            <a:endParaRPr lang="en-US" sz="1600" dirty="0" smtClean="0">
              <a:solidFill>
                <a:srgbClr val="000000"/>
              </a:solidFill>
              <a:ea typeface="Arial"/>
              <a:cs typeface="Arial"/>
            </a:endParaRPr>
          </a:p>
          <a:p>
            <a:pPr marL="0" indent="0">
              <a:buNone/>
            </a:pPr>
            <a:r>
              <a:rPr lang="en-US" sz="1600" dirty="0"/>
              <a:t/>
            </a:r>
            <a:br>
              <a:rPr lang="en-US" sz="1600" dirty="0"/>
            </a:br>
            <a:endParaRPr lang="en-US" sz="1600" dirty="0" smtClean="0"/>
          </a:p>
          <a:p>
            <a:pPr lvl="1"/>
            <a:endParaRPr lang="en-US" sz="1400" dirty="0">
              <a:solidFill>
                <a:schemeClr val="tx1"/>
              </a:solidFill>
            </a:endParaRPr>
          </a:p>
        </p:txBody>
      </p:sp>
    </p:spTree>
    <p:custDataLst>
      <p:tags r:id="rId1"/>
    </p:custDataLst>
    <p:extLst>
      <p:ext uri="{BB962C8B-B14F-4D97-AF65-F5344CB8AC3E}">
        <p14:creationId xmlns:p14="http://schemas.microsoft.com/office/powerpoint/2010/main" val="704765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 </a:t>
            </a:r>
          </a:p>
        </p:txBody>
      </p:sp>
      <p:pic>
        <p:nvPicPr>
          <p:cNvPr id="4" name="Picture 3"/>
          <p:cNvPicPr>
            <a:picLocks noChangeAspect="1"/>
          </p:cNvPicPr>
          <p:nvPr/>
        </p:nvPicPr>
        <p:blipFill>
          <a:blip r:embed="rId2"/>
          <a:stretch>
            <a:fillRect/>
          </a:stretch>
        </p:blipFill>
        <p:spPr>
          <a:xfrm>
            <a:off x="6726759" y="4513956"/>
            <a:ext cx="1585097" cy="524301"/>
          </a:xfrm>
          <a:prstGeom prst="rect">
            <a:avLst/>
          </a:prstGeom>
        </p:spPr>
      </p:pic>
      <p:pic>
        <p:nvPicPr>
          <p:cNvPr id="5" name="Picture 4"/>
          <p:cNvPicPr>
            <a:picLocks noChangeAspect="1"/>
          </p:cNvPicPr>
          <p:nvPr/>
        </p:nvPicPr>
        <p:blipFill>
          <a:blip r:embed="rId3"/>
          <a:stretch>
            <a:fillRect/>
          </a:stretch>
        </p:blipFill>
        <p:spPr>
          <a:xfrm>
            <a:off x="8377891" y="4434701"/>
            <a:ext cx="670618" cy="603556"/>
          </a:xfrm>
          <a:prstGeom prst="rect">
            <a:avLst/>
          </a:prstGeom>
        </p:spPr>
      </p:pic>
      <p:sp>
        <p:nvSpPr>
          <p:cNvPr id="6" name="Google Shape;102;g6de56c2a90_0_6"/>
          <p:cNvSpPr txBox="1"/>
          <p:nvPr/>
        </p:nvSpPr>
        <p:spPr>
          <a:xfrm>
            <a:off x="139818" y="4740158"/>
            <a:ext cx="1401599" cy="277110"/>
          </a:xfrm>
          <a:prstGeom prst="rect">
            <a:avLst/>
          </a:prstGeom>
          <a:noFill/>
          <a:ln>
            <a:noFill/>
          </a:ln>
        </p:spPr>
        <p:txBody>
          <a:bodyPr spcFirstLastPara="1" wrap="square" lIns="27428" tIns="27428" rIns="27428" bIns="27428" anchor="t" anchorCtr="0">
            <a:noAutofit/>
          </a:bodyPr>
          <a:lstStyle/>
          <a:p>
            <a:r>
              <a:rPr lang="en-US" sz="1620" dirty="0">
                <a:solidFill>
                  <a:schemeClr val="bg2">
                    <a:lumMod val="50000"/>
                  </a:schemeClr>
                </a:solidFill>
                <a:latin typeface="Twentieth Century"/>
                <a:ea typeface="Twentieth Century"/>
                <a:cs typeface="Twentieth Century"/>
                <a:sym typeface="Twentieth Century"/>
              </a:rPr>
              <a:t>#</a:t>
            </a:r>
            <a:r>
              <a:rPr lang="en-US" sz="1620" dirty="0" err="1">
                <a:solidFill>
                  <a:schemeClr val="bg2">
                    <a:lumMod val="50000"/>
                  </a:schemeClr>
                </a:solidFill>
                <a:latin typeface="Twentieth Century"/>
                <a:ea typeface="Twentieth Century"/>
                <a:cs typeface="Twentieth Century"/>
                <a:sym typeface="Twentieth Century"/>
              </a:rPr>
              <a:t>BmoreYHDP</a:t>
            </a:r>
            <a:endParaRPr sz="420" dirty="0">
              <a:solidFill>
                <a:schemeClr val="bg2">
                  <a:lumMod val="50000"/>
                </a:schemeClr>
              </a:solidFill>
            </a:endParaRPr>
          </a:p>
        </p:txBody>
      </p:sp>
      <p:grpSp>
        <p:nvGrpSpPr>
          <p:cNvPr id="7" name="Google Shape;126;g6de56c2a90_0_886"/>
          <p:cNvGrpSpPr/>
          <p:nvPr/>
        </p:nvGrpSpPr>
        <p:grpSpPr>
          <a:xfrm>
            <a:off x="7740250" y="104528"/>
            <a:ext cx="1230070" cy="359041"/>
            <a:chOff x="9852550" y="7584100"/>
            <a:chExt cx="12458750" cy="4549574"/>
          </a:xfrm>
        </p:grpSpPr>
        <p:pic>
          <p:nvPicPr>
            <p:cNvPr id="8" name="Google Shape;127;g6de56c2a90_0_886"/>
            <p:cNvPicPr preferRelativeResize="0"/>
            <p:nvPr/>
          </p:nvPicPr>
          <p:blipFill rotWithShape="1">
            <a:blip r:embed="rId4">
              <a:alphaModFix/>
            </a:blip>
            <a:srcRect/>
            <a:stretch/>
          </p:blipFill>
          <p:spPr>
            <a:xfrm>
              <a:off x="9852550" y="7584100"/>
              <a:ext cx="2975725" cy="4549574"/>
            </a:xfrm>
            <a:prstGeom prst="rect">
              <a:avLst/>
            </a:prstGeom>
            <a:noFill/>
            <a:ln>
              <a:noFill/>
            </a:ln>
          </p:spPr>
        </p:pic>
        <p:pic>
          <p:nvPicPr>
            <p:cNvPr id="9" name="Google Shape;128;g6de56c2a90_0_886"/>
            <p:cNvPicPr preferRelativeResize="0"/>
            <p:nvPr/>
          </p:nvPicPr>
          <p:blipFill rotWithShape="1">
            <a:blip r:embed="rId5">
              <a:alphaModFix/>
            </a:blip>
            <a:srcRect/>
            <a:stretch/>
          </p:blipFill>
          <p:spPr>
            <a:xfrm>
              <a:off x="12499650" y="8468175"/>
              <a:ext cx="4088200" cy="2726607"/>
            </a:xfrm>
            <a:prstGeom prst="rect">
              <a:avLst/>
            </a:prstGeom>
            <a:noFill/>
            <a:ln>
              <a:noFill/>
            </a:ln>
          </p:spPr>
        </p:pic>
        <p:pic>
          <p:nvPicPr>
            <p:cNvPr id="10" name="Google Shape;129;g6de56c2a90_0_886"/>
            <p:cNvPicPr preferRelativeResize="0"/>
            <p:nvPr/>
          </p:nvPicPr>
          <p:blipFill rotWithShape="1">
            <a:blip r:embed="rId6">
              <a:alphaModFix/>
            </a:blip>
            <a:srcRect/>
            <a:stretch/>
          </p:blipFill>
          <p:spPr>
            <a:xfrm>
              <a:off x="14897675" y="8361225"/>
              <a:ext cx="4474074" cy="2833551"/>
            </a:xfrm>
            <a:prstGeom prst="rect">
              <a:avLst/>
            </a:prstGeom>
            <a:noFill/>
            <a:ln>
              <a:noFill/>
            </a:ln>
          </p:spPr>
        </p:pic>
        <p:pic>
          <p:nvPicPr>
            <p:cNvPr id="11" name="Google Shape;130;g6de56c2a90_0_886"/>
            <p:cNvPicPr preferRelativeResize="0"/>
            <p:nvPr/>
          </p:nvPicPr>
          <p:blipFill rotWithShape="1">
            <a:blip r:embed="rId7">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279094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32" name="Google Shape;132;g6de56c2a90_0_886"/>
          <p:cNvSpPr txBox="1"/>
          <p:nvPr/>
        </p:nvSpPr>
        <p:spPr>
          <a:xfrm>
            <a:off x="1348132" y="4740158"/>
            <a:ext cx="1401599" cy="277110"/>
          </a:xfrm>
          <a:prstGeom prst="rect">
            <a:avLst/>
          </a:prstGeom>
          <a:noFill/>
          <a:ln>
            <a:noFill/>
          </a:ln>
        </p:spPr>
        <p:txBody>
          <a:bodyPr spcFirstLastPara="1" wrap="square" lIns="27428" tIns="27428" rIns="27428" bIns="27428" anchor="t"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620" b="0" i="0" u="none" strike="noStrike" kern="1200" cap="none" spc="0" normalizeH="0" baseline="0" noProof="0" dirty="0">
                <a:ln>
                  <a:noFill/>
                </a:ln>
                <a:solidFill>
                  <a:srgbClr val="000000"/>
                </a:solidFill>
                <a:effectLst/>
                <a:uLnTx/>
                <a:uFillTx/>
                <a:latin typeface="Twentieth Century"/>
                <a:ea typeface="Twentieth Century"/>
                <a:cs typeface="Twentieth Century"/>
                <a:sym typeface="Twentieth Century"/>
              </a:rPr>
              <a:t>#</a:t>
            </a:r>
            <a:r>
              <a:rPr kumimoji="0" lang="en-US" sz="1620" b="0" i="0" u="none" strike="noStrike" kern="1200" cap="none" spc="0" normalizeH="0" baseline="0" noProof="0" dirty="0" err="1">
                <a:ln>
                  <a:noFill/>
                </a:ln>
                <a:solidFill>
                  <a:srgbClr val="000000"/>
                </a:solidFill>
                <a:effectLst/>
                <a:uLnTx/>
                <a:uFillTx/>
                <a:latin typeface="Twentieth Century"/>
                <a:ea typeface="Twentieth Century"/>
                <a:cs typeface="Twentieth Century"/>
                <a:sym typeface="Twentieth Century"/>
              </a:rPr>
              <a:t>BmoreYHDP</a:t>
            </a:r>
            <a:endParaRPr kumimoji="0" sz="54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12" name="Title 1"/>
          <p:cNvSpPr txBox="1">
            <a:spLocks/>
          </p:cNvSpPr>
          <p:nvPr/>
        </p:nvSpPr>
        <p:spPr>
          <a:xfrm>
            <a:off x="656926" y="389474"/>
            <a:ext cx="7054450" cy="642938"/>
          </a:xfrm>
          <a:prstGeom prst="rect">
            <a:avLst/>
          </a:prstGeom>
        </p:spPr>
        <p:txBody>
          <a:bodyPr anchor="ctr"/>
          <a:lstStyle>
            <a:lvl1pPr algn="l" defTabSz="685800" rtl="0" eaLnBrk="1" latinLnBrk="0" hangingPunct="1">
              <a:lnSpc>
                <a:spcPct val="90000"/>
              </a:lnSpc>
              <a:spcBef>
                <a:spcPct val="0"/>
              </a:spcBef>
              <a:buNone/>
              <a:defRPr sz="2250" kern="1200" spc="-45" baseline="0">
                <a:solidFill>
                  <a:srgbClr val="FFFFFF"/>
                </a:solidFill>
                <a:latin typeface="+mj-lt"/>
                <a:ea typeface="+mj-ea"/>
                <a:cs typeface="+mj-cs"/>
              </a:defRPr>
            </a:lvl1pPr>
          </a:lstStyle>
          <a:p>
            <a:pPr marL="0" marR="0" lvl="0" indent="0" algn="l" defTabSz="514350" rtl="0" eaLnBrk="1" fontAlgn="auto" latinLnBrk="0" hangingPunct="1">
              <a:lnSpc>
                <a:spcPct val="90000"/>
              </a:lnSpc>
              <a:spcBef>
                <a:spcPct val="0"/>
              </a:spcBef>
              <a:spcAft>
                <a:spcPts val="0"/>
              </a:spcAft>
              <a:buClrTx/>
              <a:buSzTx/>
              <a:buFont typeface="Arial"/>
              <a:buNone/>
              <a:tabLst/>
              <a:defRPr/>
            </a:pPr>
            <a:r>
              <a:rPr kumimoji="0" lang="en-US" sz="2700" b="1" i="0" u="none" strike="noStrike" kern="1200" cap="none" spc="-34" normalizeH="0" baseline="0" noProof="0" dirty="0">
                <a:ln>
                  <a:noFill/>
                </a:ln>
                <a:solidFill>
                  <a:srgbClr val="CF7347"/>
                </a:solidFill>
                <a:effectLst/>
                <a:uLnTx/>
                <a:uFillTx/>
                <a:latin typeface="Arial" panose="020B0604020202020204"/>
                <a:ea typeface="+mj-ea"/>
                <a:cs typeface="+mj-cs"/>
                <a:sym typeface="Arial"/>
              </a:rPr>
              <a:t>YHDP</a:t>
            </a:r>
            <a:r>
              <a:rPr kumimoji="0" lang="en-US" sz="2700" b="1" i="0" u="none" strike="noStrike" kern="1200" cap="none" spc="-34" normalizeH="0" noProof="0" dirty="0">
                <a:ln>
                  <a:noFill/>
                </a:ln>
                <a:solidFill>
                  <a:srgbClr val="CF7347"/>
                </a:solidFill>
                <a:effectLst/>
                <a:uLnTx/>
                <a:uFillTx/>
                <a:latin typeface="Arial" panose="020B0604020202020204"/>
                <a:ea typeface="+mj-ea"/>
                <a:cs typeface="+mj-cs"/>
                <a:sym typeface="Arial"/>
              </a:rPr>
              <a:t> Guiding Principles</a:t>
            </a:r>
            <a:endParaRPr kumimoji="0" lang="en-US" sz="2700" b="1" i="0" u="none" strike="noStrike" kern="1200" cap="none" spc="-34" normalizeH="0" baseline="0" noProof="0" dirty="0">
              <a:ln>
                <a:noFill/>
              </a:ln>
              <a:solidFill>
                <a:srgbClr val="CF7347"/>
              </a:solidFill>
              <a:effectLst/>
              <a:uLnTx/>
              <a:uFillTx/>
              <a:latin typeface="Arial" panose="020B0604020202020204"/>
              <a:ea typeface="+mj-ea"/>
              <a:cs typeface="+mj-cs"/>
              <a:sym typeface="Arial"/>
            </a:endParaRPr>
          </a:p>
        </p:txBody>
      </p:sp>
      <p:pic>
        <p:nvPicPr>
          <p:cNvPr id="13" name="Picture 12"/>
          <p:cNvPicPr>
            <a:picLocks noChangeAspect="1"/>
          </p:cNvPicPr>
          <p:nvPr/>
        </p:nvPicPr>
        <p:blipFill>
          <a:blip r:embed="rId3"/>
          <a:stretch>
            <a:fillRect/>
          </a:stretch>
        </p:blipFill>
        <p:spPr>
          <a:xfrm>
            <a:off x="6547144" y="4542992"/>
            <a:ext cx="1585097" cy="524301"/>
          </a:xfrm>
          <a:prstGeom prst="rect">
            <a:avLst/>
          </a:prstGeom>
        </p:spPr>
      </p:pic>
      <p:pic>
        <p:nvPicPr>
          <p:cNvPr id="14" name="Picture 13"/>
          <p:cNvPicPr>
            <a:picLocks noChangeAspect="1"/>
          </p:cNvPicPr>
          <p:nvPr/>
        </p:nvPicPr>
        <p:blipFill>
          <a:blip r:embed="rId4"/>
          <a:stretch>
            <a:fillRect/>
          </a:stretch>
        </p:blipFill>
        <p:spPr>
          <a:xfrm>
            <a:off x="8221436" y="4463737"/>
            <a:ext cx="670618" cy="603556"/>
          </a:xfrm>
          <a:prstGeom prst="rect">
            <a:avLst/>
          </a:prstGeom>
        </p:spPr>
      </p:pic>
      <p:grpSp>
        <p:nvGrpSpPr>
          <p:cNvPr id="15" name="Google Shape;126;g6de56c2a90_0_886"/>
          <p:cNvGrpSpPr/>
          <p:nvPr/>
        </p:nvGrpSpPr>
        <p:grpSpPr>
          <a:xfrm>
            <a:off x="7740250" y="104528"/>
            <a:ext cx="1230070" cy="359041"/>
            <a:chOff x="9852550" y="7584100"/>
            <a:chExt cx="12458750" cy="4549574"/>
          </a:xfrm>
        </p:grpSpPr>
        <p:pic>
          <p:nvPicPr>
            <p:cNvPr id="16" name="Google Shape;127;g6de56c2a90_0_886"/>
            <p:cNvPicPr preferRelativeResize="0"/>
            <p:nvPr/>
          </p:nvPicPr>
          <p:blipFill rotWithShape="1">
            <a:blip r:embed="rId5">
              <a:alphaModFix/>
            </a:blip>
            <a:srcRect/>
            <a:stretch/>
          </p:blipFill>
          <p:spPr>
            <a:xfrm>
              <a:off x="9852550" y="7584100"/>
              <a:ext cx="2975725" cy="4549574"/>
            </a:xfrm>
            <a:prstGeom prst="rect">
              <a:avLst/>
            </a:prstGeom>
            <a:noFill/>
            <a:ln>
              <a:noFill/>
            </a:ln>
          </p:spPr>
        </p:pic>
        <p:pic>
          <p:nvPicPr>
            <p:cNvPr id="18" name="Google Shape;128;g6de56c2a90_0_886"/>
            <p:cNvPicPr preferRelativeResize="0"/>
            <p:nvPr/>
          </p:nvPicPr>
          <p:blipFill rotWithShape="1">
            <a:blip r:embed="rId6">
              <a:alphaModFix/>
            </a:blip>
            <a:srcRect/>
            <a:stretch/>
          </p:blipFill>
          <p:spPr>
            <a:xfrm>
              <a:off x="12499650" y="8468175"/>
              <a:ext cx="4088200" cy="2726607"/>
            </a:xfrm>
            <a:prstGeom prst="rect">
              <a:avLst/>
            </a:prstGeom>
            <a:noFill/>
            <a:ln>
              <a:noFill/>
            </a:ln>
          </p:spPr>
        </p:pic>
        <p:pic>
          <p:nvPicPr>
            <p:cNvPr id="19" name="Google Shape;129;g6de56c2a90_0_886"/>
            <p:cNvPicPr preferRelativeResize="0"/>
            <p:nvPr/>
          </p:nvPicPr>
          <p:blipFill rotWithShape="1">
            <a:blip r:embed="rId7">
              <a:alphaModFix/>
            </a:blip>
            <a:srcRect/>
            <a:stretch/>
          </p:blipFill>
          <p:spPr>
            <a:xfrm>
              <a:off x="14897675" y="8361225"/>
              <a:ext cx="4474074" cy="2833551"/>
            </a:xfrm>
            <a:prstGeom prst="rect">
              <a:avLst/>
            </a:prstGeom>
            <a:noFill/>
            <a:ln>
              <a:noFill/>
            </a:ln>
          </p:spPr>
        </p:pic>
        <p:pic>
          <p:nvPicPr>
            <p:cNvPr id="20" name="Google Shape;130;g6de56c2a90_0_886"/>
            <p:cNvPicPr preferRelativeResize="0"/>
            <p:nvPr/>
          </p:nvPicPr>
          <p:blipFill rotWithShape="1">
            <a:blip r:embed="rId8">
              <a:alphaModFix/>
            </a:blip>
            <a:srcRect/>
            <a:stretch/>
          </p:blipFill>
          <p:spPr>
            <a:xfrm>
              <a:off x="19335575" y="7937775"/>
              <a:ext cx="2975725" cy="3686375"/>
            </a:xfrm>
            <a:prstGeom prst="rect">
              <a:avLst/>
            </a:prstGeom>
            <a:noFill/>
            <a:ln>
              <a:noFill/>
            </a:ln>
          </p:spPr>
        </p:pic>
      </p:grpSp>
      <p:sp>
        <p:nvSpPr>
          <p:cNvPr id="2" name="TextBox 1"/>
          <p:cNvSpPr txBox="1"/>
          <p:nvPr/>
        </p:nvSpPr>
        <p:spPr>
          <a:xfrm>
            <a:off x="656926" y="973806"/>
            <a:ext cx="8019596" cy="3570208"/>
          </a:xfrm>
          <a:prstGeom prst="rect">
            <a:avLst/>
          </a:prstGeom>
          <a:noFill/>
        </p:spPr>
        <p:txBody>
          <a:bodyPr wrap="square" rtlCol="0">
            <a:spAutoFit/>
          </a:bodyPr>
          <a:lstStyle/>
          <a:p>
            <a:pPr lvl="0">
              <a:spcAft>
                <a:spcPts val="600"/>
              </a:spcAft>
            </a:pPr>
            <a:r>
              <a:rPr lang="en-US" sz="1600" b="1" dirty="0"/>
              <a:t>1: USICH Youth Framework and Four Core Outcomes</a:t>
            </a:r>
          </a:p>
          <a:p>
            <a:pPr lvl="0">
              <a:spcAft>
                <a:spcPts val="600"/>
              </a:spcAft>
            </a:pPr>
            <a:r>
              <a:rPr lang="en-US" sz="1600" b="1" dirty="0"/>
              <a:t>2: Respond to the Needs of Special Populations </a:t>
            </a:r>
          </a:p>
          <a:p>
            <a:pPr lvl="0">
              <a:spcAft>
                <a:spcPts val="600"/>
              </a:spcAft>
            </a:pPr>
            <a:r>
              <a:rPr lang="en-US" sz="1600" b="1" dirty="0"/>
              <a:t>3: Equity</a:t>
            </a:r>
          </a:p>
          <a:p>
            <a:pPr lvl="0">
              <a:spcAft>
                <a:spcPts val="600"/>
              </a:spcAft>
            </a:pPr>
            <a:r>
              <a:rPr lang="en-US" sz="1600" b="1" dirty="0"/>
              <a:t>4: Positive Youth Development and Trauma Informed Care</a:t>
            </a:r>
          </a:p>
          <a:p>
            <a:pPr lvl="0">
              <a:spcAft>
                <a:spcPts val="600"/>
              </a:spcAft>
            </a:pPr>
            <a:r>
              <a:rPr lang="en-US" sz="1600" b="1" dirty="0"/>
              <a:t>5: Family Engagement</a:t>
            </a:r>
          </a:p>
          <a:p>
            <a:pPr lvl="0">
              <a:spcAft>
                <a:spcPts val="600"/>
              </a:spcAft>
            </a:pPr>
            <a:r>
              <a:rPr lang="en-US" sz="1600" b="1" dirty="0"/>
              <a:t>6: Immediate Access to Housing with No Preconditions</a:t>
            </a:r>
          </a:p>
          <a:p>
            <a:pPr lvl="0">
              <a:spcAft>
                <a:spcPts val="600"/>
              </a:spcAft>
            </a:pPr>
            <a:r>
              <a:rPr lang="en-US" sz="1600" b="1" dirty="0"/>
              <a:t>7: Youth Choice</a:t>
            </a:r>
          </a:p>
          <a:p>
            <a:pPr lvl="0">
              <a:spcAft>
                <a:spcPts val="600"/>
              </a:spcAft>
            </a:pPr>
            <a:r>
              <a:rPr lang="en-US" sz="1600" b="1" dirty="0"/>
              <a:t>8: Individualized and Client-Driven Supports</a:t>
            </a:r>
          </a:p>
          <a:p>
            <a:pPr lvl="0">
              <a:spcAft>
                <a:spcPts val="600"/>
              </a:spcAft>
            </a:pPr>
            <a:r>
              <a:rPr lang="en-US" sz="1600" b="1" dirty="0"/>
              <a:t>9: Social and Community Integration</a:t>
            </a:r>
          </a:p>
          <a:p>
            <a:pPr>
              <a:spcAft>
                <a:spcPts val="600"/>
              </a:spcAft>
            </a:pPr>
            <a:r>
              <a:rPr lang="en-US" sz="1600" b="1" dirty="0"/>
              <a:t>10: Coordinated </a:t>
            </a:r>
            <a:r>
              <a:rPr lang="en-US" sz="1600" b="1" dirty="0" smtClean="0"/>
              <a:t>Entry</a:t>
            </a:r>
            <a:endParaRPr lang="en-US" sz="600" b="1" dirty="0" smtClean="0"/>
          </a:p>
          <a:p>
            <a:pPr>
              <a:spcAft>
                <a:spcPts val="600"/>
              </a:spcAft>
            </a:pPr>
            <a:r>
              <a:rPr lang="en-US" sz="1600" dirty="0" smtClean="0"/>
              <a:t>	See </a:t>
            </a:r>
            <a:r>
              <a:rPr lang="en-US" sz="1600" dirty="0" smtClean="0">
                <a:hlinkClick r:id="rId9"/>
              </a:rPr>
              <a:t>Baltimore City Coordinated Community Plan</a:t>
            </a:r>
            <a:r>
              <a:rPr lang="en-US" sz="1600" dirty="0" smtClean="0"/>
              <a:t>, pgs. 19-26</a:t>
            </a:r>
            <a:endParaRPr lang="en-US" sz="1600" dirty="0"/>
          </a:p>
        </p:txBody>
      </p:sp>
    </p:spTree>
    <p:extLst>
      <p:ext uri="{BB962C8B-B14F-4D97-AF65-F5344CB8AC3E}">
        <p14:creationId xmlns:p14="http://schemas.microsoft.com/office/powerpoint/2010/main" val="4039484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304927" y="125866"/>
            <a:ext cx="8520600" cy="733500"/>
          </a:xfrm>
        </p:spPr>
        <p:txBody>
          <a:bodyPr/>
          <a:lstStyle/>
          <a:p>
            <a:r>
              <a:rPr lang="en-US" dirty="0"/>
              <a:t>Housekeeping</a:t>
            </a:r>
          </a:p>
        </p:txBody>
      </p:sp>
      <p:sp>
        <p:nvSpPr>
          <p:cNvPr id="8" name="Text Placeholder 7"/>
          <p:cNvSpPr>
            <a:spLocks noGrp="1"/>
          </p:cNvSpPr>
          <p:nvPr>
            <p:ph type="body" idx="1"/>
          </p:nvPr>
        </p:nvSpPr>
        <p:spPr>
          <a:xfrm>
            <a:off x="556002" y="934756"/>
            <a:ext cx="7162800" cy="3714750"/>
          </a:xfrm>
        </p:spPr>
        <p:txBody>
          <a:bodyPr/>
          <a:lstStyle/>
          <a:p>
            <a:r>
              <a:rPr lang="en-US" sz="2100" dirty="0"/>
              <a:t>Webinar is being recorded and will be posted along with the slides and FAQs to the MOHS website.</a:t>
            </a:r>
          </a:p>
          <a:p>
            <a:r>
              <a:rPr lang="en-US" sz="2100" dirty="0"/>
              <a:t>All attendees are muted to prevent background noise.</a:t>
            </a:r>
          </a:p>
          <a:p>
            <a:r>
              <a:rPr lang="en-US" sz="2100" dirty="0"/>
              <a:t>Questions will be answered at the end of the webinar. To submit a question, use the box to the right </a:t>
            </a:r>
          </a:p>
          <a:p>
            <a:r>
              <a:rPr lang="en-US" sz="2100" dirty="0"/>
              <a:t>Only questions about the competition process and the applications will be answered during this webinar - if you have a specific question about your project, please send it to </a:t>
            </a:r>
            <a:r>
              <a:rPr lang="en-US" sz="2100" dirty="0">
                <a:hlinkClick r:id="rId3"/>
              </a:rPr>
              <a:t>HSPApplications@baltimorecity.gov</a:t>
            </a:r>
            <a:r>
              <a:rPr lang="en-US" sz="2100" dirty="0"/>
              <a:t>. </a:t>
            </a:r>
          </a:p>
        </p:txBody>
      </p:sp>
      <p:pic>
        <p:nvPicPr>
          <p:cNvPr id="3" name="Picture 2"/>
          <p:cNvPicPr>
            <a:picLocks noChangeAspect="1"/>
          </p:cNvPicPr>
          <p:nvPr/>
        </p:nvPicPr>
        <p:blipFill>
          <a:blip r:embed="rId4"/>
          <a:stretch>
            <a:fillRect/>
          </a:stretch>
        </p:blipFill>
        <p:spPr>
          <a:xfrm>
            <a:off x="6547144" y="4542992"/>
            <a:ext cx="1585097" cy="524301"/>
          </a:xfrm>
          <a:prstGeom prst="rect">
            <a:avLst/>
          </a:prstGeom>
        </p:spPr>
      </p:pic>
      <p:pic>
        <p:nvPicPr>
          <p:cNvPr id="4" name="Picture 3"/>
          <p:cNvPicPr>
            <a:picLocks noChangeAspect="1"/>
          </p:cNvPicPr>
          <p:nvPr/>
        </p:nvPicPr>
        <p:blipFill>
          <a:blip r:embed="rId5"/>
          <a:stretch>
            <a:fillRect/>
          </a:stretch>
        </p:blipFill>
        <p:spPr>
          <a:xfrm>
            <a:off x="8221436" y="4463737"/>
            <a:ext cx="670618" cy="603556"/>
          </a:xfrm>
          <a:prstGeom prst="rect">
            <a:avLst/>
          </a:prstGeom>
        </p:spPr>
      </p:pic>
      <p:pic>
        <p:nvPicPr>
          <p:cNvPr id="5" name="Picture 4"/>
          <p:cNvPicPr>
            <a:picLocks noChangeAspect="1"/>
          </p:cNvPicPr>
          <p:nvPr/>
        </p:nvPicPr>
        <p:blipFill>
          <a:blip r:embed="rId6"/>
          <a:stretch>
            <a:fillRect/>
          </a:stretch>
        </p:blipFill>
        <p:spPr>
          <a:xfrm>
            <a:off x="556002" y="4765515"/>
            <a:ext cx="1536325" cy="377985"/>
          </a:xfrm>
          <a:prstGeom prst="rect">
            <a:avLst/>
          </a:prstGeom>
        </p:spPr>
      </p:pic>
      <p:sp>
        <p:nvSpPr>
          <p:cNvPr id="6" name="Right Arrow 5"/>
          <p:cNvSpPr/>
          <p:nvPr/>
        </p:nvSpPr>
        <p:spPr>
          <a:xfrm>
            <a:off x="6611152" y="2492829"/>
            <a:ext cx="521168" cy="416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oogle Shape;126;g6de56c2a90_0_886"/>
          <p:cNvGrpSpPr/>
          <p:nvPr/>
        </p:nvGrpSpPr>
        <p:grpSpPr>
          <a:xfrm>
            <a:off x="7740250" y="104528"/>
            <a:ext cx="1230070" cy="359041"/>
            <a:chOff x="9852550" y="7584100"/>
            <a:chExt cx="12458750" cy="4549574"/>
          </a:xfrm>
        </p:grpSpPr>
        <p:pic>
          <p:nvPicPr>
            <p:cNvPr id="10" name="Google Shape;127;g6de56c2a90_0_886"/>
            <p:cNvPicPr preferRelativeResize="0"/>
            <p:nvPr/>
          </p:nvPicPr>
          <p:blipFill rotWithShape="1">
            <a:blip r:embed="rId7">
              <a:alphaModFix/>
            </a:blip>
            <a:srcRect/>
            <a:stretch/>
          </p:blipFill>
          <p:spPr>
            <a:xfrm>
              <a:off x="9852550" y="7584100"/>
              <a:ext cx="2975725" cy="4549574"/>
            </a:xfrm>
            <a:prstGeom prst="rect">
              <a:avLst/>
            </a:prstGeom>
            <a:noFill/>
            <a:ln>
              <a:noFill/>
            </a:ln>
          </p:spPr>
        </p:pic>
        <p:pic>
          <p:nvPicPr>
            <p:cNvPr id="11" name="Google Shape;128;g6de56c2a90_0_886"/>
            <p:cNvPicPr preferRelativeResize="0"/>
            <p:nvPr/>
          </p:nvPicPr>
          <p:blipFill rotWithShape="1">
            <a:blip r:embed="rId8">
              <a:alphaModFix/>
            </a:blip>
            <a:srcRect/>
            <a:stretch/>
          </p:blipFill>
          <p:spPr>
            <a:xfrm>
              <a:off x="12499650" y="8468175"/>
              <a:ext cx="4088200" cy="2726607"/>
            </a:xfrm>
            <a:prstGeom prst="rect">
              <a:avLst/>
            </a:prstGeom>
            <a:noFill/>
            <a:ln>
              <a:noFill/>
            </a:ln>
          </p:spPr>
        </p:pic>
        <p:pic>
          <p:nvPicPr>
            <p:cNvPr id="12" name="Google Shape;129;g6de56c2a90_0_886"/>
            <p:cNvPicPr preferRelativeResize="0"/>
            <p:nvPr/>
          </p:nvPicPr>
          <p:blipFill rotWithShape="1">
            <a:blip r:embed="rId9">
              <a:alphaModFix/>
            </a:blip>
            <a:srcRect/>
            <a:stretch/>
          </p:blipFill>
          <p:spPr>
            <a:xfrm>
              <a:off x="14897675" y="8361225"/>
              <a:ext cx="4474074" cy="2833551"/>
            </a:xfrm>
            <a:prstGeom prst="rect">
              <a:avLst/>
            </a:prstGeom>
            <a:noFill/>
            <a:ln>
              <a:noFill/>
            </a:ln>
          </p:spPr>
        </p:pic>
        <p:pic>
          <p:nvPicPr>
            <p:cNvPr id="13" name="Google Shape;130;g6de56c2a90_0_886"/>
            <p:cNvPicPr preferRelativeResize="0"/>
            <p:nvPr/>
          </p:nvPicPr>
          <p:blipFill rotWithShape="1">
            <a:blip r:embed="rId10">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661348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32" name="Google Shape;132;g6de56c2a90_0_886"/>
          <p:cNvSpPr txBox="1"/>
          <p:nvPr/>
        </p:nvSpPr>
        <p:spPr>
          <a:xfrm>
            <a:off x="1348132" y="4740158"/>
            <a:ext cx="1401599" cy="277110"/>
          </a:xfrm>
          <a:prstGeom prst="rect">
            <a:avLst/>
          </a:prstGeom>
          <a:noFill/>
          <a:ln>
            <a:noFill/>
          </a:ln>
        </p:spPr>
        <p:txBody>
          <a:bodyPr spcFirstLastPara="1" wrap="square" lIns="27428" tIns="27428" rIns="27428" bIns="27428" anchor="t"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620" b="0" i="0" u="none" strike="noStrike" kern="1200" cap="none" spc="0" normalizeH="0" baseline="0" noProof="0" dirty="0">
                <a:ln>
                  <a:noFill/>
                </a:ln>
                <a:solidFill>
                  <a:srgbClr val="000000"/>
                </a:solidFill>
                <a:effectLst/>
                <a:uLnTx/>
                <a:uFillTx/>
                <a:latin typeface="Twentieth Century"/>
                <a:ea typeface="Twentieth Century"/>
                <a:cs typeface="Twentieth Century"/>
                <a:sym typeface="Twentieth Century"/>
              </a:rPr>
              <a:t>#</a:t>
            </a:r>
            <a:r>
              <a:rPr kumimoji="0" lang="en-US" sz="1620" b="0" i="0" u="none" strike="noStrike" kern="1200" cap="none" spc="0" normalizeH="0" baseline="0" noProof="0" dirty="0" err="1">
                <a:ln>
                  <a:noFill/>
                </a:ln>
                <a:solidFill>
                  <a:srgbClr val="000000"/>
                </a:solidFill>
                <a:effectLst/>
                <a:uLnTx/>
                <a:uFillTx/>
                <a:latin typeface="Twentieth Century"/>
                <a:ea typeface="Twentieth Century"/>
                <a:cs typeface="Twentieth Century"/>
                <a:sym typeface="Twentieth Century"/>
              </a:rPr>
              <a:t>BmoreYHDP</a:t>
            </a:r>
            <a:endParaRPr kumimoji="0" sz="54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12" name="Title 1"/>
          <p:cNvSpPr txBox="1">
            <a:spLocks/>
          </p:cNvSpPr>
          <p:nvPr/>
        </p:nvSpPr>
        <p:spPr>
          <a:xfrm>
            <a:off x="656926" y="389474"/>
            <a:ext cx="7054450" cy="642938"/>
          </a:xfrm>
          <a:prstGeom prst="rect">
            <a:avLst/>
          </a:prstGeom>
        </p:spPr>
        <p:txBody>
          <a:bodyPr anchor="ctr"/>
          <a:lstStyle>
            <a:lvl1pPr algn="l" defTabSz="685800" rtl="0" eaLnBrk="1" latinLnBrk="0" hangingPunct="1">
              <a:lnSpc>
                <a:spcPct val="90000"/>
              </a:lnSpc>
              <a:spcBef>
                <a:spcPct val="0"/>
              </a:spcBef>
              <a:buNone/>
              <a:defRPr sz="2250" kern="1200" spc="-45" baseline="0">
                <a:solidFill>
                  <a:srgbClr val="FFFFFF"/>
                </a:solidFill>
                <a:latin typeface="+mj-lt"/>
                <a:ea typeface="+mj-ea"/>
                <a:cs typeface="+mj-cs"/>
              </a:defRPr>
            </a:lvl1pPr>
          </a:lstStyle>
          <a:p>
            <a:pPr marL="0" marR="0" lvl="0" indent="0" algn="l" defTabSz="514350" rtl="0" eaLnBrk="1" fontAlgn="auto" latinLnBrk="0" hangingPunct="1">
              <a:lnSpc>
                <a:spcPct val="90000"/>
              </a:lnSpc>
              <a:spcBef>
                <a:spcPct val="0"/>
              </a:spcBef>
              <a:spcAft>
                <a:spcPts val="0"/>
              </a:spcAft>
              <a:buClrTx/>
              <a:buSzTx/>
              <a:buFont typeface="Arial"/>
              <a:buNone/>
              <a:tabLst/>
              <a:defRPr/>
            </a:pPr>
            <a:r>
              <a:rPr kumimoji="0" lang="en-US" sz="2700" b="1" i="0" u="none" strike="noStrike" kern="1200" cap="none" spc="-34" normalizeH="0" baseline="0" noProof="0" dirty="0">
                <a:ln>
                  <a:noFill/>
                </a:ln>
                <a:solidFill>
                  <a:srgbClr val="CF7347"/>
                </a:solidFill>
                <a:effectLst/>
                <a:uLnTx/>
                <a:uFillTx/>
                <a:latin typeface="Arial" panose="020B0604020202020204"/>
                <a:ea typeface="+mj-ea"/>
                <a:cs typeface="+mj-cs"/>
                <a:sym typeface="Arial"/>
              </a:rPr>
              <a:t>YHDP</a:t>
            </a:r>
            <a:r>
              <a:rPr kumimoji="0" lang="en-US" sz="2700" b="1" i="0" u="none" strike="noStrike" kern="1200" cap="none" spc="-34" normalizeH="0" noProof="0" dirty="0">
                <a:ln>
                  <a:noFill/>
                </a:ln>
                <a:solidFill>
                  <a:srgbClr val="CF7347"/>
                </a:solidFill>
                <a:effectLst/>
                <a:uLnTx/>
                <a:uFillTx/>
                <a:latin typeface="Arial" panose="020B0604020202020204"/>
                <a:ea typeface="+mj-ea"/>
                <a:cs typeface="+mj-cs"/>
                <a:sym typeface="Arial"/>
              </a:rPr>
              <a:t> Guiding Principles</a:t>
            </a:r>
            <a:endParaRPr kumimoji="0" lang="en-US" sz="2700" b="1" i="0" u="none" strike="noStrike" kern="1200" cap="none" spc="-34" normalizeH="0" baseline="0" noProof="0" dirty="0">
              <a:ln>
                <a:noFill/>
              </a:ln>
              <a:solidFill>
                <a:srgbClr val="CF7347"/>
              </a:solidFill>
              <a:effectLst/>
              <a:uLnTx/>
              <a:uFillTx/>
              <a:latin typeface="Arial" panose="020B0604020202020204"/>
              <a:ea typeface="+mj-ea"/>
              <a:cs typeface="+mj-cs"/>
              <a:sym typeface="Arial"/>
            </a:endParaRPr>
          </a:p>
        </p:txBody>
      </p:sp>
      <p:pic>
        <p:nvPicPr>
          <p:cNvPr id="13" name="Picture 12"/>
          <p:cNvPicPr>
            <a:picLocks noChangeAspect="1"/>
          </p:cNvPicPr>
          <p:nvPr/>
        </p:nvPicPr>
        <p:blipFill>
          <a:blip r:embed="rId3"/>
          <a:stretch>
            <a:fillRect/>
          </a:stretch>
        </p:blipFill>
        <p:spPr>
          <a:xfrm>
            <a:off x="6547144" y="4542992"/>
            <a:ext cx="1585097" cy="524301"/>
          </a:xfrm>
          <a:prstGeom prst="rect">
            <a:avLst/>
          </a:prstGeom>
        </p:spPr>
      </p:pic>
      <p:pic>
        <p:nvPicPr>
          <p:cNvPr id="14" name="Picture 13"/>
          <p:cNvPicPr>
            <a:picLocks noChangeAspect="1"/>
          </p:cNvPicPr>
          <p:nvPr/>
        </p:nvPicPr>
        <p:blipFill>
          <a:blip r:embed="rId4"/>
          <a:stretch>
            <a:fillRect/>
          </a:stretch>
        </p:blipFill>
        <p:spPr>
          <a:xfrm>
            <a:off x="8221436" y="4463737"/>
            <a:ext cx="670618" cy="603556"/>
          </a:xfrm>
          <a:prstGeom prst="rect">
            <a:avLst/>
          </a:prstGeom>
        </p:spPr>
      </p:pic>
      <p:grpSp>
        <p:nvGrpSpPr>
          <p:cNvPr id="15" name="Google Shape;126;g6de56c2a90_0_886"/>
          <p:cNvGrpSpPr/>
          <p:nvPr/>
        </p:nvGrpSpPr>
        <p:grpSpPr>
          <a:xfrm>
            <a:off x="7740250" y="104528"/>
            <a:ext cx="1230070" cy="359041"/>
            <a:chOff x="9852550" y="7584100"/>
            <a:chExt cx="12458750" cy="4549574"/>
          </a:xfrm>
        </p:grpSpPr>
        <p:pic>
          <p:nvPicPr>
            <p:cNvPr id="16" name="Google Shape;127;g6de56c2a90_0_886"/>
            <p:cNvPicPr preferRelativeResize="0"/>
            <p:nvPr/>
          </p:nvPicPr>
          <p:blipFill rotWithShape="1">
            <a:blip r:embed="rId5">
              <a:alphaModFix/>
            </a:blip>
            <a:srcRect/>
            <a:stretch/>
          </p:blipFill>
          <p:spPr>
            <a:xfrm>
              <a:off x="9852550" y="7584100"/>
              <a:ext cx="2975725" cy="4549574"/>
            </a:xfrm>
            <a:prstGeom prst="rect">
              <a:avLst/>
            </a:prstGeom>
            <a:noFill/>
            <a:ln>
              <a:noFill/>
            </a:ln>
          </p:spPr>
        </p:pic>
        <p:pic>
          <p:nvPicPr>
            <p:cNvPr id="18" name="Google Shape;128;g6de56c2a90_0_886"/>
            <p:cNvPicPr preferRelativeResize="0"/>
            <p:nvPr/>
          </p:nvPicPr>
          <p:blipFill rotWithShape="1">
            <a:blip r:embed="rId6">
              <a:alphaModFix/>
            </a:blip>
            <a:srcRect/>
            <a:stretch/>
          </p:blipFill>
          <p:spPr>
            <a:xfrm>
              <a:off x="12499650" y="8468175"/>
              <a:ext cx="4088200" cy="2726607"/>
            </a:xfrm>
            <a:prstGeom prst="rect">
              <a:avLst/>
            </a:prstGeom>
            <a:noFill/>
            <a:ln>
              <a:noFill/>
            </a:ln>
          </p:spPr>
        </p:pic>
        <p:pic>
          <p:nvPicPr>
            <p:cNvPr id="19" name="Google Shape;129;g6de56c2a90_0_886"/>
            <p:cNvPicPr preferRelativeResize="0"/>
            <p:nvPr/>
          </p:nvPicPr>
          <p:blipFill rotWithShape="1">
            <a:blip r:embed="rId7">
              <a:alphaModFix/>
            </a:blip>
            <a:srcRect/>
            <a:stretch/>
          </p:blipFill>
          <p:spPr>
            <a:xfrm>
              <a:off x="14897675" y="8361225"/>
              <a:ext cx="4474074" cy="2833551"/>
            </a:xfrm>
            <a:prstGeom prst="rect">
              <a:avLst/>
            </a:prstGeom>
            <a:noFill/>
            <a:ln>
              <a:noFill/>
            </a:ln>
          </p:spPr>
        </p:pic>
        <p:pic>
          <p:nvPicPr>
            <p:cNvPr id="20" name="Google Shape;130;g6de56c2a90_0_886"/>
            <p:cNvPicPr preferRelativeResize="0"/>
            <p:nvPr/>
          </p:nvPicPr>
          <p:blipFill rotWithShape="1">
            <a:blip r:embed="rId8">
              <a:alphaModFix/>
            </a:blip>
            <a:srcRect/>
            <a:stretch/>
          </p:blipFill>
          <p:spPr>
            <a:xfrm>
              <a:off x="19335575" y="7937775"/>
              <a:ext cx="2975725" cy="3686375"/>
            </a:xfrm>
            <a:prstGeom prst="rect">
              <a:avLst/>
            </a:prstGeom>
            <a:noFill/>
            <a:ln>
              <a:noFill/>
            </a:ln>
          </p:spPr>
        </p:pic>
      </p:grpSp>
      <p:sp>
        <p:nvSpPr>
          <p:cNvPr id="2" name="TextBox 1"/>
          <p:cNvSpPr txBox="1"/>
          <p:nvPr/>
        </p:nvSpPr>
        <p:spPr>
          <a:xfrm>
            <a:off x="308113" y="991357"/>
            <a:ext cx="8368409" cy="2785378"/>
          </a:xfrm>
          <a:prstGeom prst="rect">
            <a:avLst/>
          </a:prstGeom>
          <a:noFill/>
        </p:spPr>
        <p:txBody>
          <a:bodyPr wrap="square" rtlCol="0" anchor="ctr">
            <a:spAutoFit/>
          </a:bodyPr>
          <a:lstStyle/>
          <a:p>
            <a:pPr>
              <a:spcAft>
                <a:spcPts val="600"/>
              </a:spcAft>
            </a:pPr>
            <a:r>
              <a:rPr lang="en-US" sz="1600" b="1" dirty="0"/>
              <a:t>Equity</a:t>
            </a:r>
          </a:p>
          <a:p>
            <a:pPr>
              <a:spcAft>
                <a:spcPts val="600"/>
              </a:spcAft>
            </a:pPr>
            <a:endParaRPr lang="en-US" sz="1600" b="1" dirty="0"/>
          </a:p>
          <a:p>
            <a:pPr>
              <a:spcAft>
                <a:spcPts val="600"/>
              </a:spcAft>
            </a:pPr>
            <a:r>
              <a:rPr lang="en-US" dirty="0"/>
              <a:t>Both national and local reports and ongoing HMIS analysis indicate significant racial disparities within the homeless service system and across other systems.  The disproportionality in risk for these groups is so great that the data in and of itself provides hard evidence that systems, not individuals, are what perpetuate homelessness. The SPARC study, a groundbreaking study by the Center for Social Innovation, makes the link between systemic racism and homelessness even more explicit by demonstrating that that the disproportionality of experiences of homelessness by race, even when controlling for poverty levels, is so severe that it indicates that homelessness likely has more to do with racism than it does poverty.</a:t>
            </a:r>
          </a:p>
          <a:p>
            <a:pPr>
              <a:spcAft>
                <a:spcPts val="600"/>
              </a:spcAft>
            </a:pPr>
            <a:endParaRPr lang="en-US" sz="1600" b="1" dirty="0"/>
          </a:p>
        </p:txBody>
      </p:sp>
    </p:spTree>
    <p:extLst>
      <p:ext uri="{BB962C8B-B14F-4D97-AF65-F5344CB8AC3E}">
        <p14:creationId xmlns:p14="http://schemas.microsoft.com/office/powerpoint/2010/main" val="4128482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32" name="Google Shape;132;g6de56c2a90_0_886"/>
          <p:cNvSpPr txBox="1"/>
          <p:nvPr/>
        </p:nvSpPr>
        <p:spPr>
          <a:xfrm>
            <a:off x="1348132" y="4740158"/>
            <a:ext cx="1401599" cy="277110"/>
          </a:xfrm>
          <a:prstGeom prst="rect">
            <a:avLst/>
          </a:prstGeom>
          <a:noFill/>
          <a:ln>
            <a:noFill/>
          </a:ln>
        </p:spPr>
        <p:txBody>
          <a:bodyPr spcFirstLastPara="1" wrap="square" lIns="27428" tIns="27428" rIns="27428" bIns="27428" anchor="t"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620" b="0" i="0" u="none" strike="noStrike" kern="1200" cap="none" spc="0" normalizeH="0" baseline="0" noProof="0" dirty="0">
                <a:ln>
                  <a:noFill/>
                </a:ln>
                <a:solidFill>
                  <a:srgbClr val="000000"/>
                </a:solidFill>
                <a:effectLst/>
                <a:uLnTx/>
                <a:uFillTx/>
                <a:latin typeface="Twentieth Century"/>
                <a:ea typeface="Twentieth Century"/>
                <a:cs typeface="Twentieth Century"/>
                <a:sym typeface="Twentieth Century"/>
              </a:rPr>
              <a:t>#</a:t>
            </a:r>
            <a:r>
              <a:rPr kumimoji="0" lang="en-US" sz="1620" b="0" i="0" u="none" strike="noStrike" kern="1200" cap="none" spc="0" normalizeH="0" baseline="0" noProof="0" dirty="0" err="1">
                <a:ln>
                  <a:noFill/>
                </a:ln>
                <a:solidFill>
                  <a:srgbClr val="000000"/>
                </a:solidFill>
                <a:effectLst/>
                <a:uLnTx/>
                <a:uFillTx/>
                <a:latin typeface="Twentieth Century"/>
                <a:ea typeface="Twentieth Century"/>
                <a:cs typeface="Twentieth Century"/>
                <a:sym typeface="Twentieth Century"/>
              </a:rPr>
              <a:t>BmoreYHDP</a:t>
            </a:r>
            <a:endParaRPr kumimoji="0" sz="54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12" name="Title 1"/>
          <p:cNvSpPr txBox="1">
            <a:spLocks/>
          </p:cNvSpPr>
          <p:nvPr/>
        </p:nvSpPr>
        <p:spPr>
          <a:xfrm>
            <a:off x="656926" y="389474"/>
            <a:ext cx="7054450" cy="642938"/>
          </a:xfrm>
          <a:prstGeom prst="rect">
            <a:avLst/>
          </a:prstGeom>
        </p:spPr>
        <p:txBody>
          <a:bodyPr anchor="ctr"/>
          <a:lstStyle>
            <a:lvl1pPr algn="l" defTabSz="685800" rtl="0" eaLnBrk="1" latinLnBrk="0" hangingPunct="1">
              <a:lnSpc>
                <a:spcPct val="90000"/>
              </a:lnSpc>
              <a:spcBef>
                <a:spcPct val="0"/>
              </a:spcBef>
              <a:buNone/>
              <a:defRPr sz="2250" kern="1200" spc="-45" baseline="0">
                <a:solidFill>
                  <a:srgbClr val="FFFFFF"/>
                </a:solidFill>
                <a:latin typeface="+mj-lt"/>
                <a:ea typeface="+mj-ea"/>
                <a:cs typeface="+mj-cs"/>
              </a:defRPr>
            </a:lvl1pPr>
          </a:lstStyle>
          <a:p>
            <a:pPr marL="0" marR="0" lvl="0" indent="0" algn="l" defTabSz="514350" rtl="0" eaLnBrk="1" fontAlgn="auto" latinLnBrk="0" hangingPunct="1">
              <a:lnSpc>
                <a:spcPct val="90000"/>
              </a:lnSpc>
              <a:spcBef>
                <a:spcPct val="0"/>
              </a:spcBef>
              <a:spcAft>
                <a:spcPts val="0"/>
              </a:spcAft>
              <a:buClrTx/>
              <a:buSzTx/>
              <a:buFont typeface="Arial"/>
              <a:buNone/>
              <a:tabLst/>
              <a:defRPr/>
            </a:pPr>
            <a:r>
              <a:rPr kumimoji="0" lang="en-US" sz="2700" b="1" i="0" u="none" strike="noStrike" kern="1200" cap="none" spc="-34" normalizeH="0" baseline="0" noProof="0" dirty="0">
                <a:ln>
                  <a:noFill/>
                </a:ln>
                <a:solidFill>
                  <a:srgbClr val="CF7347"/>
                </a:solidFill>
                <a:effectLst/>
                <a:uLnTx/>
                <a:uFillTx/>
                <a:latin typeface="Arial" panose="020B0604020202020204"/>
                <a:ea typeface="+mj-ea"/>
                <a:cs typeface="+mj-cs"/>
                <a:sym typeface="Arial"/>
              </a:rPr>
              <a:t>YHDP</a:t>
            </a:r>
            <a:r>
              <a:rPr kumimoji="0" lang="en-US" sz="2700" b="1" i="0" u="none" strike="noStrike" kern="1200" cap="none" spc="-34" normalizeH="0" noProof="0" dirty="0">
                <a:ln>
                  <a:noFill/>
                </a:ln>
                <a:solidFill>
                  <a:srgbClr val="CF7347"/>
                </a:solidFill>
                <a:effectLst/>
                <a:uLnTx/>
                <a:uFillTx/>
                <a:latin typeface="Arial" panose="020B0604020202020204"/>
                <a:ea typeface="+mj-ea"/>
                <a:cs typeface="+mj-cs"/>
                <a:sym typeface="Arial"/>
              </a:rPr>
              <a:t> Guiding Principles</a:t>
            </a:r>
            <a:endParaRPr kumimoji="0" lang="en-US" sz="2700" b="1" i="0" u="none" strike="noStrike" kern="1200" cap="none" spc="-34" normalizeH="0" baseline="0" noProof="0" dirty="0">
              <a:ln>
                <a:noFill/>
              </a:ln>
              <a:solidFill>
                <a:srgbClr val="CF7347"/>
              </a:solidFill>
              <a:effectLst/>
              <a:uLnTx/>
              <a:uFillTx/>
              <a:latin typeface="Arial" panose="020B0604020202020204"/>
              <a:ea typeface="+mj-ea"/>
              <a:cs typeface="+mj-cs"/>
              <a:sym typeface="Arial"/>
            </a:endParaRPr>
          </a:p>
        </p:txBody>
      </p:sp>
      <p:pic>
        <p:nvPicPr>
          <p:cNvPr id="13" name="Picture 12"/>
          <p:cNvPicPr>
            <a:picLocks noChangeAspect="1"/>
          </p:cNvPicPr>
          <p:nvPr/>
        </p:nvPicPr>
        <p:blipFill>
          <a:blip r:embed="rId3"/>
          <a:stretch>
            <a:fillRect/>
          </a:stretch>
        </p:blipFill>
        <p:spPr>
          <a:xfrm>
            <a:off x="6547144" y="4542992"/>
            <a:ext cx="1585097" cy="524301"/>
          </a:xfrm>
          <a:prstGeom prst="rect">
            <a:avLst/>
          </a:prstGeom>
        </p:spPr>
      </p:pic>
      <p:pic>
        <p:nvPicPr>
          <p:cNvPr id="14" name="Picture 13"/>
          <p:cNvPicPr>
            <a:picLocks noChangeAspect="1"/>
          </p:cNvPicPr>
          <p:nvPr/>
        </p:nvPicPr>
        <p:blipFill>
          <a:blip r:embed="rId4"/>
          <a:stretch>
            <a:fillRect/>
          </a:stretch>
        </p:blipFill>
        <p:spPr>
          <a:xfrm>
            <a:off x="8221436" y="4463737"/>
            <a:ext cx="670618" cy="603556"/>
          </a:xfrm>
          <a:prstGeom prst="rect">
            <a:avLst/>
          </a:prstGeom>
        </p:spPr>
      </p:pic>
      <p:grpSp>
        <p:nvGrpSpPr>
          <p:cNvPr id="15" name="Google Shape;126;g6de56c2a90_0_886"/>
          <p:cNvGrpSpPr/>
          <p:nvPr/>
        </p:nvGrpSpPr>
        <p:grpSpPr>
          <a:xfrm>
            <a:off x="7740250" y="104528"/>
            <a:ext cx="1230070" cy="359041"/>
            <a:chOff x="9852550" y="7584100"/>
            <a:chExt cx="12458750" cy="4549574"/>
          </a:xfrm>
        </p:grpSpPr>
        <p:pic>
          <p:nvPicPr>
            <p:cNvPr id="16" name="Google Shape;127;g6de56c2a90_0_886"/>
            <p:cNvPicPr preferRelativeResize="0"/>
            <p:nvPr/>
          </p:nvPicPr>
          <p:blipFill rotWithShape="1">
            <a:blip r:embed="rId5">
              <a:alphaModFix/>
            </a:blip>
            <a:srcRect/>
            <a:stretch/>
          </p:blipFill>
          <p:spPr>
            <a:xfrm>
              <a:off x="9852550" y="7584100"/>
              <a:ext cx="2975725" cy="4549574"/>
            </a:xfrm>
            <a:prstGeom prst="rect">
              <a:avLst/>
            </a:prstGeom>
            <a:noFill/>
            <a:ln>
              <a:noFill/>
            </a:ln>
          </p:spPr>
        </p:pic>
        <p:pic>
          <p:nvPicPr>
            <p:cNvPr id="18" name="Google Shape;128;g6de56c2a90_0_886"/>
            <p:cNvPicPr preferRelativeResize="0"/>
            <p:nvPr/>
          </p:nvPicPr>
          <p:blipFill rotWithShape="1">
            <a:blip r:embed="rId6">
              <a:alphaModFix/>
            </a:blip>
            <a:srcRect/>
            <a:stretch/>
          </p:blipFill>
          <p:spPr>
            <a:xfrm>
              <a:off x="12499650" y="8468175"/>
              <a:ext cx="4088200" cy="2726607"/>
            </a:xfrm>
            <a:prstGeom prst="rect">
              <a:avLst/>
            </a:prstGeom>
            <a:noFill/>
            <a:ln>
              <a:noFill/>
            </a:ln>
          </p:spPr>
        </p:pic>
        <p:pic>
          <p:nvPicPr>
            <p:cNvPr id="19" name="Google Shape;129;g6de56c2a90_0_886"/>
            <p:cNvPicPr preferRelativeResize="0"/>
            <p:nvPr/>
          </p:nvPicPr>
          <p:blipFill rotWithShape="1">
            <a:blip r:embed="rId7">
              <a:alphaModFix/>
            </a:blip>
            <a:srcRect/>
            <a:stretch/>
          </p:blipFill>
          <p:spPr>
            <a:xfrm>
              <a:off x="14897675" y="8361225"/>
              <a:ext cx="4474074" cy="2833551"/>
            </a:xfrm>
            <a:prstGeom prst="rect">
              <a:avLst/>
            </a:prstGeom>
            <a:noFill/>
            <a:ln>
              <a:noFill/>
            </a:ln>
          </p:spPr>
        </p:pic>
        <p:pic>
          <p:nvPicPr>
            <p:cNvPr id="20" name="Google Shape;130;g6de56c2a90_0_886"/>
            <p:cNvPicPr preferRelativeResize="0"/>
            <p:nvPr/>
          </p:nvPicPr>
          <p:blipFill rotWithShape="1">
            <a:blip r:embed="rId8">
              <a:alphaModFix/>
            </a:blip>
            <a:srcRect/>
            <a:stretch/>
          </p:blipFill>
          <p:spPr>
            <a:xfrm>
              <a:off x="19335575" y="7937775"/>
              <a:ext cx="2975725" cy="3686375"/>
            </a:xfrm>
            <a:prstGeom prst="rect">
              <a:avLst/>
            </a:prstGeom>
            <a:noFill/>
            <a:ln>
              <a:noFill/>
            </a:ln>
          </p:spPr>
        </p:pic>
      </p:grpSp>
      <p:sp>
        <p:nvSpPr>
          <p:cNvPr id="2" name="TextBox 1"/>
          <p:cNvSpPr txBox="1"/>
          <p:nvPr/>
        </p:nvSpPr>
        <p:spPr>
          <a:xfrm>
            <a:off x="656926" y="1008478"/>
            <a:ext cx="8019596" cy="3185487"/>
          </a:xfrm>
          <a:prstGeom prst="rect">
            <a:avLst/>
          </a:prstGeom>
          <a:noFill/>
        </p:spPr>
        <p:txBody>
          <a:bodyPr wrap="square" rtlCol="0">
            <a:spAutoFit/>
          </a:bodyPr>
          <a:lstStyle/>
          <a:p>
            <a:pPr>
              <a:spcAft>
                <a:spcPts val="600"/>
              </a:spcAft>
            </a:pPr>
            <a:r>
              <a:rPr lang="en-US" sz="1600" b="1" dirty="0"/>
              <a:t> </a:t>
            </a:r>
            <a:r>
              <a:rPr lang="en-US" sz="1600" b="1" dirty="0">
                <a:hlinkClick r:id="rId9"/>
              </a:rPr>
              <a:t>USICH Youth Framework and Four Core Outcomes</a:t>
            </a:r>
            <a:endParaRPr lang="en-US" sz="1600" b="1" dirty="0"/>
          </a:p>
          <a:p>
            <a:pPr>
              <a:spcAft>
                <a:spcPts val="600"/>
              </a:spcAft>
            </a:pPr>
            <a:endParaRPr lang="en-US" sz="1600" b="1" dirty="0"/>
          </a:p>
          <a:p>
            <a:pPr marL="342900" indent="-342900">
              <a:spcAft>
                <a:spcPts val="600"/>
              </a:spcAft>
              <a:buFont typeface="+mj-lt"/>
              <a:buAutoNum type="arabicPeriod"/>
            </a:pPr>
            <a:r>
              <a:rPr lang="en-US" sz="1600" b="1" dirty="0"/>
              <a:t>Stable housing </a:t>
            </a:r>
            <a:r>
              <a:rPr lang="en-US" sz="1600" dirty="0"/>
              <a:t>includes a safe and reliable place to call home.</a:t>
            </a:r>
          </a:p>
          <a:p>
            <a:pPr marL="342900" indent="-342900">
              <a:spcAft>
                <a:spcPts val="600"/>
              </a:spcAft>
              <a:buFont typeface="+mj-lt"/>
              <a:buAutoNum type="arabicPeriod"/>
            </a:pPr>
            <a:r>
              <a:rPr lang="en-US" sz="1600" b="1" dirty="0"/>
              <a:t>Permanent connections </a:t>
            </a:r>
            <a:r>
              <a:rPr lang="en-US" sz="1600" dirty="0"/>
              <a:t>include ongoing attachments to families, communities, schools, and other positive social networks.</a:t>
            </a:r>
          </a:p>
          <a:p>
            <a:pPr marL="342900" indent="-342900">
              <a:spcAft>
                <a:spcPts val="600"/>
              </a:spcAft>
              <a:buFont typeface="+mj-lt"/>
              <a:buAutoNum type="arabicPeriod"/>
            </a:pPr>
            <a:r>
              <a:rPr lang="en-US" sz="1600" b="1" dirty="0"/>
              <a:t>Education/employment</a:t>
            </a:r>
            <a:r>
              <a:rPr lang="en-US" sz="1600" dirty="0"/>
              <a:t> includes high performance in and completion of educational and training activities, especially for younger youth, and starting and maintaining adequate and stable employment, particularly for older youth.</a:t>
            </a:r>
          </a:p>
          <a:p>
            <a:pPr marL="342900" indent="-342900">
              <a:spcAft>
                <a:spcPts val="600"/>
              </a:spcAft>
              <a:buFont typeface="+mj-lt"/>
              <a:buAutoNum type="arabicPeriod"/>
            </a:pPr>
            <a:r>
              <a:rPr lang="en-US" sz="1600" b="1" dirty="0"/>
              <a:t>Social-emotional well-being </a:t>
            </a:r>
            <a:r>
              <a:rPr lang="en-US" sz="1600" dirty="0"/>
              <a:t>includes the development of key competencies, attitudes, and behaviors that equip a young person to succeed across multiple domains of daily life, including school, work, relationships, and community.</a:t>
            </a:r>
            <a:endParaRPr lang="en-US" sz="1600" b="1" dirty="0"/>
          </a:p>
        </p:txBody>
      </p:sp>
    </p:spTree>
    <p:extLst>
      <p:ext uri="{BB962C8B-B14F-4D97-AF65-F5344CB8AC3E}">
        <p14:creationId xmlns:p14="http://schemas.microsoft.com/office/powerpoint/2010/main" val="524727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Crisis Bridge Housing </a:t>
            </a:r>
          </a:p>
        </p:txBody>
      </p:sp>
      <p:pic>
        <p:nvPicPr>
          <p:cNvPr id="4" name="Picture 3"/>
          <p:cNvPicPr>
            <a:picLocks noChangeAspect="1"/>
          </p:cNvPicPr>
          <p:nvPr/>
        </p:nvPicPr>
        <p:blipFill>
          <a:blip r:embed="rId2"/>
          <a:stretch>
            <a:fillRect/>
          </a:stretch>
        </p:blipFill>
        <p:spPr>
          <a:xfrm>
            <a:off x="6726759" y="4513956"/>
            <a:ext cx="1585097" cy="524301"/>
          </a:xfrm>
          <a:prstGeom prst="rect">
            <a:avLst/>
          </a:prstGeom>
        </p:spPr>
      </p:pic>
      <p:pic>
        <p:nvPicPr>
          <p:cNvPr id="5" name="Picture 4"/>
          <p:cNvPicPr>
            <a:picLocks noChangeAspect="1"/>
          </p:cNvPicPr>
          <p:nvPr/>
        </p:nvPicPr>
        <p:blipFill>
          <a:blip r:embed="rId3"/>
          <a:stretch>
            <a:fillRect/>
          </a:stretch>
        </p:blipFill>
        <p:spPr>
          <a:xfrm>
            <a:off x="8377891" y="4434701"/>
            <a:ext cx="670618" cy="603556"/>
          </a:xfrm>
          <a:prstGeom prst="rect">
            <a:avLst/>
          </a:prstGeom>
        </p:spPr>
      </p:pic>
      <p:sp>
        <p:nvSpPr>
          <p:cNvPr id="6" name="Google Shape;102;g6de56c2a90_0_6"/>
          <p:cNvSpPr txBox="1"/>
          <p:nvPr/>
        </p:nvSpPr>
        <p:spPr>
          <a:xfrm>
            <a:off x="139818" y="4740158"/>
            <a:ext cx="1401599" cy="277110"/>
          </a:xfrm>
          <a:prstGeom prst="rect">
            <a:avLst/>
          </a:prstGeom>
          <a:noFill/>
          <a:ln>
            <a:noFill/>
          </a:ln>
        </p:spPr>
        <p:txBody>
          <a:bodyPr spcFirstLastPara="1" wrap="square" lIns="27428" tIns="27428" rIns="27428" bIns="27428" anchor="t" anchorCtr="0">
            <a:noAutofit/>
          </a:bodyPr>
          <a:lstStyle/>
          <a:p>
            <a:r>
              <a:rPr lang="en-US" sz="1620" dirty="0">
                <a:solidFill>
                  <a:schemeClr val="bg2">
                    <a:lumMod val="50000"/>
                  </a:schemeClr>
                </a:solidFill>
                <a:latin typeface="Twentieth Century"/>
                <a:ea typeface="Twentieth Century"/>
                <a:cs typeface="Twentieth Century"/>
                <a:sym typeface="Twentieth Century"/>
              </a:rPr>
              <a:t>#</a:t>
            </a:r>
            <a:r>
              <a:rPr lang="en-US" sz="1620" dirty="0" err="1">
                <a:solidFill>
                  <a:schemeClr val="bg2">
                    <a:lumMod val="50000"/>
                  </a:schemeClr>
                </a:solidFill>
                <a:latin typeface="Twentieth Century"/>
                <a:ea typeface="Twentieth Century"/>
                <a:cs typeface="Twentieth Century"/>
                <a:sym typeface="Twentieth Century"/>
              </a:rPr>
              <a:t>BmoreYHDP</a:t>
            </a:r>
            <a:endParaRPr sz="420" dirty="0">
              <a:solidFill>
                <a:schemeClr val="bg2">
                  <a:lumMod val="50000"/>
                </a:schemeClr>
              </a:solidFill>
            </a:endParaRPr>
          </a:p>
        </p:txBody>
      </p:sp>
      <p:grpSp>
        <p:nvGrpSpPr>
          <p:cNvPr id="7" name="Google Shape;126;g6de56c2a90_0_886"/>
          <p:cNvGrpSpPr/>
          <p:nvPr/>
        </p:nvGrpSpPr>
        <p:grpSpPr>
          <a:xfrm>
            <a:off x="7740250" y="104528"/>
            <a:ext cx="1230070" cy="359041"/>
            <a:chOff x="9852550" y="7584100"/>
            <a:chExt cx="12458750" cy="4549574"/>
          </a:xfrm>
        </p:grpSpPr>
        <p:pic>
          <p:nvPicPr>
            <p:cNvPr id="8" name="Google Shape;127;g6de56c2a90_0_886"/>
            <p:cNvPicPr preferRelativeResize="0"/>
            <p:nvPr/>
          </p:nvPicPr>
          <p:blipFill rotWithShape="1">
            <a:blip r:embed="rId4">
              <a:alphaModFix/>
            </a:blip>
            <a:srcRect/>
            <a:stretch/>
          </p:blipFill>
          <p:spPr>
            <a:xfrm>
              <a:off x="9852550" y="7584100"/>
              <a:ext cx="2975725" cy="4549574"/>
            </a:xfrm>
            <a:prstGeom prst="rect">
              <a:avLst/>
            </a:prstGeom>
            <a:noFill/>
            <a:ln>
              <a:noFill/>
            </a:ln>
          </p:spPr>
        </p:pic>
        <p:pic>
          <p:nvPicPr>
            <p:cNvPr id="9" name="Google Shape;128;g6de56c2a90_0_886"/>
            <p:cNvPicPr preferRelativeResize="0"/>
            <p:nvPr/>
          </p:nvPicPr>
          <p:blipFill rotWithShape="1">
            <a:blip r:embed="rId5">
              <a:alphaModFix/>
            </a:blip>
            <a:srcRect/>
            <a:stretch/>
          </p:blipFill>
          <p:spPr>
            <a:xfrm>
              <a:off x="12499650" y="8468175"/>
              <a:ext cx="4088200" cy="2726607"/>
            </a:xfrm>
            <a:prstGeom prst="rect">
              <a:avLst/>
            </a:prstGeom>
            <a:noFill/>
            <a:ln>
              <a:noFill/>
            </a:ln>
          </p:spPr>
        </p:pic>
        <p:pic>
          <p:nvPicPr>
            <p:cNvPr id="10" name="Google Shape;129;g6de56c2a90_0_886"/>
            <p:cNvPicPr preferRelativeResize="0"/>
            <p:nvPr/>
          </p:nvPicPr>
          <p:blipFill rotWithShape="1">
            <a:blip r:embed="rId6">
              <a:alphaModFix/>
            </a:blip>
            <a:srcRect/>
            <a:stretch/>
          </p:blipFill>
          <p:spPr>
            <a:xfrm>
              <a:off x="14897675" y="8361225"/>
              <a:ext cx="4474074" cy="2833551"/>
            </a:xfrm>
            <a:prstGeom prst="rect">
              <a:avLst/>
            </a:prstGeom>
            <a:noFill/>
            <a:ln>
              <a:noFill/>
            </a:ln>
          </p:spPr>
        </p:pic>
        <p:pic>
          <p:nvPicPr>
            <p:cNvPr id="11" name="Google Shape;130;g6de56c2a90_0_886"/>
            <p:cNvPicPr preferRelativeResize="0"/>
            <p:nvPr/>
          </p:nvPicPr>
          <p:blipFill rotWithShape="1">
            <a:blip r:embed="rId7">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2135390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9689" y="207877"/>
            <a:ext cx="7277100" cy="5287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a:lstStyle>
          <a:p>
            <a:r>
              <a:rPr lang="en-US" sz="3200" b="1" dirty="0">
                <a:solidFill>
                  <a:srgbClr val="CF7347"/>
                </a:solidFill>
              </a:rPr>
              <a:t>Crisis Bridge </a:t>
            </a:r>
            <a:r>
              <a:rPr lang="en-US" sz="3200" b="1" dirty="0" smtClean="0">
                <a:solidFill>
                  <a:srgbClr val="CF7347"/>
                </a:solidFill>
              </a:rPr>
              <a:t>Housing - Funding </a:t>
            </a:r>
            <a:endParaRPr lang="en-US" sz="3200" b="1" dirty="0">
              <a:solidFill>
                <a:srgbClr val="CF7347"/>
              </a:solidFill>
            </a:endParaRPr>
          </a:p>
        </p:txBody>
      </p:sp>
      <p:sp>
        <p:nvSpPr>
          <p:cNvPr id="5" name="Content Placeholder 2"/>
          <p:cNvSpPr txBox="1">
            <a:spLocks/>
          </p:cNvSpPr>
          <p:nvPr/>
        </p:nvSpPr>
        <p:spPr>
          <a:xfrm>
            <a:off x="295236" y="954599"/>
            <a:ext cx="8320982" cy="642552"/>
          </a:xfrm>
          <a:prstGeom prst="rect">
            <a:avLst/>
          </a:prstGeom>
        </p:spPr>
        <p:txBody>
          <a:bodyPr vert="horz" lIns="68580" tIns="34290" rIns="68580" bIns="3429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None/>
            </a:pPr>
            <a:r>
              <a:rPr lang="en-US" sz="1400" dirty="0">
                <a:solidFill>
                  <a:schemeClr val="bg2"/>
                </a:solidFill>
              </a:rPr>
              <a:t>The </a:t>
            </a:r>
            <a:r>
              <a:rPr lang="en-US" sz="1400" dirty="0" smtClean="0">
                <a:solidFill>
                  <a:schemeClr val="bg2"/>
                </a:solidFill>
              </a:rPr>
              <a:t>total funding </a:t>
            </a:r>
            <a:r>
              <a:rPr lang="en-US" sz="1400" dirty="0">
                <a:solidFill>
                  <a:schemeClr val="bg2"/>
                </a:solidFill>
              </a:rPr>
              <a:t>available for </a:t>
            </a:r>
            <a:r>
              <a:rPr lang="en-US" sz="1400" dirty="0" smtClean="0">
                <a:solidFill>
                  <a:schemeClr val="bg2"/>
                </a:solidFill>
              </a:rPr>
              <a:t>the five awarded YHDP </a:t>
            </a:r>
            <a:r>
              <a:rPr lang="en-US" sz="1400" dirty="0">
                <a:solidFill>
                  <a:schemeClr val="bg2"/>
                </a:solidFill>
              </a:rPr>
              <a:t>projects in Baltimore is $3,699,336. </a:t>
            </a:r>
          </a:p>
        </p:txBody>
      </p:sp>
      <p:pic>
        <p:nvPicPr>
          <p:cNvPr id="8" name="Picture 7"/>
          <p:cNvPicPr>
            <a:picLocks noChangeAspect="1"/>
          </p:cNvPicPr>
          <p:nvPr/>
        </p:nvPicPr>
        <p:blipFill>
          <a:blip r:embed="rId4"/>
          <a:stretch>
            <a:fillRect/>
          </a:stretch>
        </p:blipFill>
        <p:spPr>
          <a:xfrm>
            <a:off x="6547144" y="4542992"/>
            <a:ext cx="1585097" cy="524301"/>
          </a:xfrm>
          <a:prstGeom prst="rect">
            <a:avLst/>
          </a:prstGeom>
        </p:spPr>
      </p:pic>
      <p:pic>
        <p:nvPicPr>
          <p:cNvPr id="9" name="Picture 8"/>
          <p:cNvPicPr>
            <a:picLocks noChangeAspect="1"/>
          </p:cNvPicPr>
          <p:nvPr/>
        </p:nvPicPr>
        <p:blipFill>
          <a:blip r:embed="rId5"/>
          <a:stretch>
            <a:fillRect/>
          </a:stretch>
        </p:blipFill>
        <p:spPr>
          <a:xfrm>
            <a:off x="8221436" y="4463737"/>
            <a:ext cx="670618" cy="603556"/>
          </a:xfrm>
          <a:prstGeom prst="rect">
            <a:avLst/>
          </a:prstGeom>
        </p:spPr>
      </p:pic>
      <p:grpSp>
        <p:nvGrpSpPr>
          <p:cNvPr id="10" name="Google Shape;126;g6de56c2a90_0_886"/>
          <p:cNvGrpSpPr/>
          <p:nvPr/>
        </p:nvGrpSpPr>
        <p:grpSpPr>
          <a:xfrm>
            <a:off x="7740250" y="104528"/>
            <a:ext cx="1230070" cy="359041"/>
            <a:chOff x="9852550" y="7584100"/>
            <a:chExt cx="12458750" cy="4549574"/>
          </a:xfrm>
        </p:grpSpPr>
        <p:pic>
          <p:nvPicPr>
            <p:cNvPr id="11" name="Google Shape;127;g6de56c2a90_0_886"/>
            <p:cNvPicPr preferRelativeResize="0"/>
            <p:nvPr/>
          </p:nvPicPr>
          <p:blipFill rotWithShape="1">
            <a:blip r:embed="rId6">
              <a:alphaModFix/>
            </a:blip>
            <a:srcRect/>
            <a:stretch/>
          </p:blipFill>
          <p:spPr>
            <a:xfrm>
              <a:off x="9852550" y="7584100"/>
              <a:ext cx="2975725" cy="4549574"/>
            </a:xfrm>
            <a:prstGeom prst="rect">
              <a:avLst/>
            </a:prstGeom>
            <a:noFill/>
            <a:ln>
              <a:noFill/>
            </a:ln>
          </p:spPr>
        </p:pic>
        <p:pic>
          <p:nvPicPr>
            <p:cNvPr id="12" name="Google Shape;128;g6de56c2a90_0_886"/>
            <p:cNvPicPr preferRelativeResize="0"/>
            <p:nvPr/>
          </p:nvPicPr>
          <p:blipFill rotWithShape="1">
            <a:blip r:embed="rId7">
              <a:alphaModFix/>
            </a:blip>
            <a:srcRect/>
            <a:stretch/>
          </p:blipFill>
          <p:spPr>
            <a:xfrm>
              <a:off x="12499650" y="8468175"/>
              <a:ext cx="4088200" cy="2726607"/>
            </a:xfrm>
            <a:prstGeom prst="rect">
              <a:avLst/>
            </a:prstGeom>
            <a:noFill/>
            <a:ln>
              <a:noFill/>
            </a:ln>
          </p:spPr>
        </p:pic>
        <p:pic>
          <p:nvPicPr>
            <p:cNvPr id="13" name="Google Shape;129;g6de56c2a90_0_886"/>
            <p:cNvPicPr preferRelativeResize="0"/>
            <p:nvPr/>
          </p:nvPicPr>
          <p:blipFill rotWithShape="1">
            <a:blip r:embed="rId8">
              <a:alphaModFix/>
            </a:blip>
            <a:srcRect/>
            <a:stretch/>
          </p:blipFill>
          <p:spPr>
            <a:xfrm>
              <a:off x="14897675" y="8361225"/>
              <a:ext cx="4474074" cy="2833551"/>
            </a:xfrm>
            <a:prstGeom prst="rect">
              <a:avLst/>
            </a:prstGeom>
            <a:noFill/>
            <a:ln>
              <a:noFill/>
            </a:ln>
          </p:spPr>
        </p:pic>
        <p:pic>
          <p:nvPicPr>
            <p:cNvPr id="14" name="Google Shape;130;g6de56c2a90_0_886"/>
            <p:cNvPicPr preferRelativeResize="0"/>
            <p:nvPr/>
          </p:nvPicPr>
          <p:blipFill rotWithShape="1">
            <a:blip r:embed="rId9">
              <a:alphaModFix/>
            </a:blip>
            <a:srcRect/>
            <a:stretch/>
          </p:blipFill>
          <p:spPr>
            <a:xfrm>
              <a:off x="19335575" y="7937775"/>
              <a:ext cx="2975725" cy="3686375"/>
            </a:xfrm>
            <a:prstGeom prst="rect">
              <a:avLst/>
            </a:prstGeom>
            <a:noFill/>
            <a:ln>
              <a:noFill/>
            </a:ln>
          </p:spPr>
        </p:pic>
      </p:grpSp>
      <p:graphicFrame>
        <p:nvGraphicFramePr>
          <p:cNvPr id="2" name="Table 1">
            <a:extLst>
              <a:ext uri="{FF2B5EF4-FFF2-40B4-BE49-F238E27FC236}">
                <a16:creationId xmlns:a16="http://schemas.microsoft.com/office/drawing/2014/main" id="{378C5440-1F36-BD4F-92D5-2939F72BE602}"/>
              </a:ext>
            </a:extLst>
          </p:cNvPr>
          <p:cNvGraphicFramePr>
            <a:graphicFrameLocks noGrp="1"/>
          </p:cNvGraphicFramePr>
          <p:nvPr>
            <p:extLst>
              <p:ext uri="{D42A27DB-BD31-4B8C-83A1-F6EECF244321}">
                <p14:modId xmlns:p14="http://schemas.microsoft.com/office/powerpoint/2010/main" val="470246386"/>
              </p:ext>
            </p:extLst>
          </p:nvPr>
        </p:nvGraphicFramePr>
        <p:xfrm>
          <a:off x="303501" y="1671246"/>
          <a:ext cx="8588551" cy="1837986"/>
        </p:xfrm>
        <a:graphic>
          <a:graphicData uri="http://schemas.openxmlformats.org/drawingml/2006/table">
            <a:tbl>
              <a:tblPr firstRow="1" firstCol="1" bandRow="1"/>
              <a:tblGrid>
                <a:gridCol w="2187649">
                  <a:extLst>
                    <a:ext uri="{9D8B030D-6E8A-4147-A177-3AD203B41FA5}">
                      <a16:colId xmlns:a16="http://schemas.microsoft.com/office/drawing/2014/main" val="193315994"/>
                    </a:ext>
                  </a:extLst>
                </a:gridCol>
                <a:gridCol w="6400902">
                  <a:extLst>
                    <a:ext uri="{9D8B030D-6E8A-4147-A177-3AD203B41FA5}">
                      <a16:colId xmlns:a16="http://schemas.microsoft.com/office/drawing/2014/main" val="1231310577"/>
                    </a:ext>
                  </a:extLst>
                </a:gridCol>
              </a:tblGrid>
              <a:tr h="246779">
                <a:tc gridSpan="2">
                  <a:txBody>
                    <a:bodyPr/>
                    <a:lstStyle/>
                    <a:p>
                      <a:pPr marL="0" marR="0" algn="ctr">
                        <a:lnSpc>
                          <a:spcPct val="107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YHDP Funding Available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5" marR="46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C1A6"/>
                    </a:solidFill>
                  </a:tcPr>
                </a:tc>
                <a:tc hMerge="1">
                  <a:txBody>
                    <a:bodyPr/>
                    <a:lstStyle/>
                    <a:p>
                      <a:endParaRPr lang="en-US"/>
                    </a:p>
                  </a:txBody>
                  <a:tcPr/>
                </a:tc>
                <a:extLst>
                  <a:ext uri="{0D108BD9-81ED-4DB2-BD59-A6C34878D82A}">
                    <a16:rowId xmlns:a16="http://schemas.microsoft.com/office/drawing/2014/main" val="1895017239"/>
                  </a:ext>
                </a:extLst>
              </a:tr>
              <a:tr h="318242">
                <a:tc>
                  <a:txBody>
                    <a:bodyPr/>
                    <a:lstStyle/>
                    <a:p>
                      <a:pPr marL="0" marR="0">
                        <a:lnSpc>
                          <a:spcPct val="107000"/>
                        </a:lnSpc>
                        <a:spcBef>
                          <a:spcPts val="0"/>
                        </a:spcBef>
                        <a:spcAft>
                          <a:spcPts val="0"/>
                        </a:spcAft>
                      </a:pPr>
                      <a:r>
                        <a:rPr lang="en-US" sz="1100" b="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Funding &amp; Project Scope</a:t>
                      </a:r>
                      <a:endParaRPr lang="en-US" sz="1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6785" marR="46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1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Type</a:t>
                      </a:r>
                      <a:endPar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6785" marR="46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90704408"/>
                  </a:ext>
                </a:extLst>
              </a:tr>
              <a:tr h="1272965">
                <a:tc>
                  <a:txBody>
                    <a:bodyPr/>
                    <a:lstStyle/>
                    <a:p>
                      <a:pPr marL="0" marR="0">
                        <a:lnSpc>
                          <a:spcPct val="107000"/>
                        </a:lnSpc>
                        <a:spcBef>
                          <a:spcPts val="0"/>
                        </a:spcBef>
                        <a:spcAft>
                          <a:spcPts val="0"/>
                        </a:spcAft>
                      </a:pPr>
                      <a:r>
                        <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244,042</a:t>
                      </a:r>
                      <a:r>
                        <a:rPr lang="en-US" sz="1100" baseline="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p</a:t>
                      </a:r>
                      <a:r>
                        <a:rPr lang="en-US" sz="1100"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er year</a:t>
                      </a:r>
                    </a:p>
                    <a:p>
                      <a:pPr marL="0" marR="0">
                        <a:lnSpc>
                          <a:spcPct val="107000"/>
                        </a:lnSpc>
                        <a:spcBef>
                          <a:spcPts val="0"/>
                        </a:spcBef>
                        <a:spcAft>
                          <a:spcPts val="0"/>
                        </a:spcAft>
                      </a:pPr>
                      <a:endPar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Unit Count: 7-8</a:t>
                      </a:r>
                    </a:p>
                  </a:txBody>
                  <a:tcPr marL="46785" marR="46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Crisis </a:t>
                      </a:r>
                      <a:r>
                        <a:rPr lang="en-US" sz="11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Bridge </a:t>
                      </a:r>
                      <a:r>
                        <a:rPr lang="en-US" sz="11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Housing – </a:t>
                      </a:r>
                      <a:r>
                        <a:rPr lang="en-US" sz="1100" b="1" dirty="0" smtClean="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TH</a:t>
                      </a:r>
                    </a:p>
                    <a:p>
                      <a:pPr marL="0" marR="0">
                        <a:lnSpc>
                          <a:spcPct val="107000"/>
                        </a:lnSpc>
                        <a:spcBef>
                          <a:spcPts val="0"/>
                        </a:spcBef>
                        <a:spcAft>
                          <a:spcPts val="0"/>
                        </a:spcAft>
                      </a:pPr>
                      <a:endParaRPr lang="en-US" sz="11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The YHDP </a:t>
                      </a:r>
                      <a:r>
                        <a:rPr lang="en-US" sz="1100" b="0" i="0" u="none" strike="noStrike" cap="none" dirty="0">
                          <a:solidFill>
                            <a:schemeClr val="bg2"/>
                          </a:solidFill>
                          <a:effectLst/>
                          <a:latin typeface="Calibri" panose="020F0502020204030204" pitchFamily="34" charset="0"/>
                          <a:cs typeface="Times New Roman" panose="02020603050405020304" pitchFamily="18" charset="0"/>
                          <a:sym typeface="Arial"/>
                        </a:rPr>
                        <a:t>Crisis Bridge Housing Project will offer crisis housing for unaccompanied minors and youth who are experiencing homelessness. The goal is to offer short-term (1-3 months) of crisis </a:t>
                      </a:r>
                      <a:r>
                        <a:rPr lang="en-US" sz="1100" b="0" i="0" u="none" strike="noStrike" cap="none" dirty="0" smtClean="0">
                          <a:solidFill>
                            <a:schemeClr val="bg2"/>
                          </a:solidFill>
                          <a:effectLst/>
                          <a:latin typeface="Calibri" panose="020F0502020204030204" pitchFamily="34" charset="0"/>
                          <a:cs typeface="Times New Roman" panose="02020603050405020304" pitchFamily="18" charset="0"/>
                          <a:sym typeface="Arial"/>
                        </a:rPr>
                        <a:t>housing </a:t>
                      </a:r>
                      <a:r>
                        <a:rPr lang="en-US" sz="1100" b="0" i="0" u="none" strike="noStrike" cap="none" dirty="0">
                          <a:solidFill>
                            <a:schemeClr val="bg2"/>
                          </a:solidFill>
                          <a:effectLst/>
                          <a:latin typeface="Calibri" panose="020F0502020204030204" pitchFamily="34" charset="0"/>
                          <a:cs typeface="Times New Roman" panose="02020603050405020304" pitchFamily="18" charset="0"/>
                          <a:sym typeface="Arial"/>
                        </a:rPr>
                        <a:t>to offer safe and stable </a:t>
                      </a:r>
                      <a:r>
                        <a:rPr lang="en-US" sz="1100" b="0" i="0" u="none" strike="noStrike" cap="none" dirty="0" smtClean="0">
                          <a:solidFill>
                            <a:schemeClr val="bg2"/>
                          </a:solidFill>
                          <a:effectLst/>
                          <a:latin typeface="Calibri" panose="020F0502020204030204" pitchFamily="34" charset="0"/>
                          <a:cs typeface="Times New Roman" panose="02020603050405020304" pitchFamily="18" charset="0"/>
                          <a:sym typeface="Arial"/>
                        </a:rPr>
                        <a:t>housing, case management, and supportive</a:t>
                      </a:r>
                      <a:r>
                        <a:rPr lang="en-US" sz="1100" b="0" i="0" u="none" strike="noStrike" cap="none" baseline="0" dirty="0" smtClean="0">
                          <a:solidFill>
                            <a:schemeClr val="bg2"/>
                          </a:solidFill>
                          <a:effectLst/>
                          <a:latin typeface="Calibri" panose="020F0502020204030204" pitchFamily="34" charset="0"/>
                          <a:cs typeface="Times New Roman" panose="02020603050405020304" pitchFamily="18" charset="0"/>
                          <a:sym typeface="Arial"/>
                        </a:rPr>
                        <a:t> services</a:t>
                      </a:r>
                      <a:r>
                        <a:rPr lang="en-US" sz="1100" b="0" i="0" u="none" strike="noStrike" cap="none" dirty="0" smtClean="0">
                          <a:solidFill>
                            <a:schemeClr val="bg2"/>
                          </a:solidFill>
                          <a:effectLst/>
                          <a:latin typeface="Calibri" panose="020F0502020204030204" pitchFamily="34" charset="0"/>
                          <a:cs typeface="Times New Roman" panose="02020603050405020304" pitchFamily="18" charset="0"/>
                          <a:sym typeface="Arial"/>
                        </a:rPr>
                        <a:t> </a:t>
                      </a:r>
                      <a:r>
                        <a:rPr lang="en-US" sz="1100" b="0" i="0" u="none" strike="noStrike" cap="none" dirty="0">
                          <a:solidFill>
                            <a:schemeClr val="bg2"/>
                          </a:solidFill>
                          <a:effectLst/>
                          <a:latin typeface="Calibri" panose="020F0502020204030204" pitchFamily="34" charset="0"/>
                          <a:cs typeface="Times New Roman" panose="02020603050405020304" pitchFamily="18" charset="0"/>
                          <a:sym typeface="Arial"/>
                        </a:rPr>
                        <a:t>while </a:t>
                      </a:r>
                      <a:r>
                        <a:rPr lang="en-US" sz="1100" b="0" i="0" u="none" strike="noStrike" cap="none" dirty="0" smtClean="0">
                          <a:solidFill>
                            <a:schemeClr val="bg2"/>
                          </a:solidFill>
                          <a:effectLst/>
                          <a:latin typeface="Calibri" panose="020F0502020204030204" pitchFamily="34" charset="0"/>
                          <a:cs typeface="Times New Roman" panose="02020603050405020304" pitchFamily="18" charset="0"/>
                          <a:sym typeface="Arial"/>
                        </a:rPr>
                        <a:t>young</a:t>
                      </a:r>
                      <a:r>
                        <a:rPr lang="en-US" sz="1100" b="0" i="0" u="none" strike="noStrike" cap="none" baseline="0" dirty="0" smtClean="0">
                          <a:solidFill>
                            <a:schemeClr val="bg2"/>
                          </a:solidFill>
                          <a:effectLst/>
                          <a:latin typeface="Calibri" panose="020F0502020204030204" pitchFamily="34" charset="0"/>
                          <a:cs typeface="Times New Roman" panose="02020603050405020304" pitchFamily="18" charset="0"/>
                          <a:sym typeface="Arial"/>
                        </a:rPr>
                        <a:t> people</a:t>
                      </a:r>
                      <a:r>
                        <a:rPr lang="en-US" sz="1100" b="0" i="0" u="none" strike="noStrike" cap="none" dirty="0" smtClean="0">
                          <a:solidFill>
                            <a:schemeClr val="bg2"/>
                          </a:solidFill>
                          <a:effectLst/>
                          <a:latin typeface="Calibri" panose="020F0502020204030204" pitchFamily="34" charset="0"/>
                          <a:cs typeface="Times New Roman" panose="02020603050405020304" pitchFamily="18" charset="0"/>
                          <a:sym typeface="Arial"/>
                        </a:rPr>
                        <a:t> </a:t>
                      </a:r>
                      <a:r>
                        <a:rPr lang="en-US" sz="1100" b="0" i="0" u="none" strike="noStrike" cap="none" dirty="0">
                          <a:solidFill>
                            <a:schemeClr val="bg2"/>
                          </a:solidFill>
                          <a:effectLst/>
                          <a:latin typeface="Calibri" panose="020F0502020204030204" pitchFamily="34" charset="0"/>
                          <a:cs typeface="Times New Roman" panose="02020603050405020304" pitchFamily="18" charset="0"/>
                          <a:sym typeface="Arial"/>
                        </a:rPr>
                        <a:t>are connected to their permanent housing </a:t>
                      </a:r>
                      <a:r>
                        <a:rPr lang="en-US" sz="1100" b="0" i="0" u="none" strike="noStrike" cap="none" dirty="0" smtClean="0">
                          <a:solidFill>
                            <a:schemeClr val="bg2"/>
                          </a:solidFill>
                          <a:effectLst/>
                          <a:latin typeface="Calibri" panose="020F0502020204030204" pitchFamily="34" charset="0"/>
                          <a:cs typeface="Times New Roman" panose="02020603050405020304" pitchFamily="18" charset="0"/>
                          <a:sym typeface="Arial"/>
                        </a:rPr>
                        <a:t>solution.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785" marR="46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757190"/>
                  </a:ext>
                </a:extLst>
              </a:tr>
            </a:tbl>
          </a:graphicData>
        </a:graphic>
      </p:graphicFrame>
      <p:graphicFrame>
        <p:nvGraphicFramePr>
          <p:cNvPr id="3" name="Table 2">
            <a:extLst>
              <a:ext uri="{FF2B5EF4-FFF2-40B4-BE49-F238E27FC236}">
                <a16:creationId xmlns:a16="http://schemas.microsoft.com/office/drawing/2014/main" id="{B537B790-2886-ED49-BBF7-2D61324C119A}"/>
              </a:ext>
            </a:extLst>
          </p:cNvPr>
          <p:cNvGraphicFramePr>
            <a:graphicFrameLocks noGrp="1"/>
          </p:cNvGraphicFramePr>
          <p:nvPr>
            <p:extLst>
              <p:ext uri="{D42A27DB-BD31-4B8C-83A1-F6EECF244321}">
                <p14:modId xmlns:p14="http://schemas.microsoft.com/office/powerpoint/2010/main" val="1462186033"/>
              </p:ext>
            </p:extLst>
          </p:nvPr>
        </p:nvGraphicFramePr>
        <p:xfrm>
          <a:off x="304380" y="3515684"/>
          <a:ext cx="8588551" cy="538163"/>
        </p:xfrm>
        <a:graphic>
          <a:graphicData uri="http://schemas.openxmlformats.org/drawingml/2006/table">
            <a:tbl>
              <a:tblPr firstRow="1" firstCol="1" bandRow="1"/>
              <a:tblGrid>
                <a:gridCol w="2187649">
                  <a:extLst>
                    <a:ext uri="{9D8B030D-6E8A-4147-A177-3AD203B41FA5}">
                      <a16:colId xmlns:a16="http://schemas.microsoft.com/office/drawing/2014/main" val="2387353842"/>
                    </a:ext>
                  </a:extLst>
                </a:gridCol>
                <a:gridCol w="6400902">
                  <a:extLst>
                    <a:ext uri="{9D8B030D-6E8A-4147-A177-3AD203B41FA5}">
                      <a16:colId xmlns:a16="http://schemas.microsoft.com/office/drawing/2014/main" val="3798751781"/>
                    </a:ext>
                  </a:extLst>
                </a:gridCol>
              </a:tblGrid>
              <a:tr h="281368">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1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$488,084 total for two years </a:t>
                      </a:r>
                    </a:p>
                    <a:p>
                      <a:pPr marL="0" marR="0">
                        <a:lnSpc>
                          <a:spcPct val="107000"/>
                        </a:lnSpc>
                        <a:spcBef>
                          <a:spcPts val="0"/>
                        </a:spcBef>
                        <a:spcAft>
                          <a:spcPts val="0"/>
                        </a:spcAft>
                      </a:pPr>
                      <a:endPar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6785" marR="46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100" b="1" i="0" u="none" strike="noStrike" cap="none" dirty="0">
                          <a:solidFill>
                            <a:schemeClr val="bg2"/>
                          </a:solidFill>
                          <a:effectLst/>
                          <a:latin typeface="Calibri" panose="020F0502020204030204" pitchFamily="34" charset="0"/>
                          <a:cs typeface="Times New Roman" panose="02020603050405020304" pitchFamily="18" charset="0"/>
                          <a:sym typeface="Arial"/>
                        </a:rPr>
                        <a:t>Total Amount of Funding Available </a:t>
                      </a:r>
                      <a:r>
                        <a:rPr lang="en-US" sz="1100" b="1" i="0" u="none" strike="noStrike" cap="none" dirty="0" smtClean="0">
                          <a:solidFill>
                            <a:schemeClr val="bg2"/>
                          </a:solidFill>
                          <a:effectLst/>
                          <a:latin typeface="Calibri" panose="020F0502020204030204" pitchFamily="34" charset="0"/>
                          <a:cs typeface="Times New Roman" panose="02020603050405020304" pitchFamily="18" charset="0"/>
                          <a:sym typeface="Arial"/>
                        </a:rPr>
                        <a:t>(2-year total, </a:t>
                      </a:r>
                      <a:r>
                        <a:rPr lang="en-US" sz="1100" b="1" i="0" u="none" strike="noStrike" cap="none" dirty="0">
                          <a:solidFill>
                            <a:schemeClr val="bg2"/>
                          </a:solidFill>
                          <a:effectLst/>
                          <a:latin typeface="Calibri" panose="020F0502020204030204" pitchFamily="34" charset="0"/>
                          <a:cs typeface="Times New Roman" panose="02020603050405020304" pitchFamily="18" charset="0"/>
                          <a:sym typeface="Arial"/>
                        </a:rPr>
                        <a:t>proposed budgets and grant agreements will reflect 2-year project period)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6785" marR="46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22433192"/>
                  </a:ext>
                </a:extLst>
              </a:tr>
            </a:tbl>
          </a:graphicData>
        </a:graphic>
      </p:graphicFrame>
    </p:spTree>
    <p:custDataLst>
      <p:tags r:id="rId1"/>
    </p:custDataLst>
    <p:extLst>
      <p:ext uri="{BB962C8B-B14F-4D97-AF65-F5344CB8AC3E}">
        <p14:creationId xmlns:p14="http://schemas.microsoft.com/office/powerpoint/2010/main" val="2326207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Requirements </a:t>
            </a:r>
          </a:p>
        </p:txBody>
      </p:sp>
      <p:pic>
        <p:nvPicPr>
          <p:cNvPr id="4" name="Picture 3"/>
          <p:cNvPicPr>
            <a:picLocks noChangeAspect="1"/>
          </p:cNvPicPr>
          <p:nvPr/>
        </p:nvPicPr>
        <p:blipFill>
          <a:blip r:embed="rId2"/>
          <a:stretch>
            <a:fillRect/>
          </a:stretch>
        </p:blipFill>
        <p:spPr>
          <a:xfrm>
            <a:off x="6726759" y="4513956"/>
            <a:ext cx="1585097" cy="524301"/>
          </a:xfrm>
          <a:prstGeom prst="rect">
            <a:avLst/>
          </a:prstGeom>
        </p:spPr>
      </p:pic>
      <p:pic>
        <p:nvPicPr>
          <p:cNvPr id="5" name="Picture 4"/>
          <p:cNvPicPr>
            <a:picLocks noChangeAspect="1"/>
          </p:cNvPicPr>
          <p:nvPr/>
        </p:nvPicPr>
        <p:blipFill>
          <a:blip r:embed="rId3"/>
          <a:stretch>
            <a:fillRect/>
          </a:stretch>
        </p:blipFill>
        <p:spPr>
          <a:xfrm>
            <a:off x="8377891" y="4434701"/>
            <a:ext cx="670618" cy="603556"/>
          </a:xfrm>
          <a:prstGeom prst="rect">
            <a:avLst/>
          </a:prstGeom>
        </p:spPr>
      </p:pic>
      <p:sp>
        <p:nvSpPr>
          <p:cNvPr id="6" name="Google Shape;102;g6de56c2a90_0_6"/>
          <p:cNvSpPr txBox="1"/>
          <p:nvPr/>
        </p:nvSpPr>
        <p:spPr>
          <a:xfrm>
            <a:off x="139818" y="4740158"/>
            <a:ext cx="1401599" cy="277110"/>
          </a:xfrm>
          <a:prstGeom prst="rect">
            <a:avLst/>
          </a:prstGeom>
          <a:noFill/>
          <a:ln>
            <a:noFill/>
          </a:ln>
        </p:spPr>
        <p:txBody>
          <a:bodyPr spcFirstLastPara="1" wrap="square" lIns="27428" tIns="27428" rIns="27428" bIns="27428" anchor="t" anchorCtr="0">
            <a:noAutofit/>
          </a:bodyPr>
          <a:lstStyle/>
          <a:p>
            <a:r>
              <a:rPr lang="en-US" sz="1620" dirty="0">
                <a:solidFill>
                  <a:schemeClr val="bg2">
                    <a:lumMod val="50000"/>
                  </a:schemeClr>
                </a:solidFill>
                <a:latin typeface="Twentieth Century"/>
                <a:ea typeface="Twentieth Century"/>
                <a:cs typeface="Twentieth Century"/>
                <a:sym typeface="Twentieth Century"/>
              </a:rPr>
              <a:t>#</a:t>
            </a:r>
            <a:r>
              <a:rPr lang="en-US" sz="1620" dirty="0" err="1">
                <a:solidFill>
                  <a:schemeClr val="bg2">
                    <a:lumMod val="50000"/>
                  </a:schemeClr>
                </a:solidFill>
                <a:latin typeface="Twentieth Century"/>
                <a:ea typeface="Twentieth Century"/>
                <a:cs typeface="Twentieth Century"/>
                <a:sym typeface="Twentieth Century"/>
              </a:rPr>
              <a:t>BmoreYHDP</a:t>
            </a:r>
            <a:endParaRPr sz="420" dirty="0">
              <a:solidFill>
                <a:schemeClr val="bg2">
                  <a:lumMod val="50000"/>
                </a:schemeClr>
              </a:solidFill>
            </a:endParaRPr>
          </a:p>
        </p:txBody>
      </p:sp>
      <p:grpSp>
        <p:nvGrpSpPr>
          <p:cNvPr id="7" name="Google Shape;126;g6de56c2a90_0_886"/>
          <p:cNvGrpSpPr/>
          <p:nvPr/>
        </p:nvGrpSpPr>
        <p:grpSpPr>
          <a:xfrm>
            <a:off x="7740250" y="104528"/>
            <a:ext cx="1230070" cy="359041"/>
            <a:chOff x="9852550" y="7584100"/>
            <a:chExt cx="12458750" cy="4549574"/>
          </a:xfrm>
        </p:grpSpPr>
        <p:pic>
          <p:nvPicPr>
            <p:cNvPr id="8" name="Google Shape;127;g6de56c2a90_0_886"/>
            <p:cNvPicPr preferRelativeResize="0"/>
            <p:nvPr/>
          </p:nvPicPr>
          <p:blipFill rotWithShape="1">
            <a:blip r:embed="rId4">
              <a:alphaModFix/>
            </a:blip>
            <a:srcRect/>
            <a:stretch/>
          </p:blipFill>
          <p:spPr>
            <a:xfrm>
              <a:off x="9852550" y="7584100"/>
              <a:ext cx="2975725" cy="4549574"/>
            </a:xfrm>
            <a:prstGeom prst="rect">
              <a:avLst/>
            </a:prstGeom>
            <a:noFill/>
            <a:ln>
              <a:noFill/>
            </a:ln>
          </p:spPr>
        </p:pic>
        <p:pic>
          <p:nvPicPr>
            <p:cNvPr id="9" name="Google Shape;128;g6de56c2a90_0_886"/>
            <p:cNvPicPr preferRelativeResize="0"/>
            <p:nvPr/>
          </p:nvPicPr>
          <p:blipFill rotWithShape="1">
            <a:blip r:embed="rId5">
              <a:alphaModFix/>
            </a:blip>
            <a:srcRect/>
            <a:stretch/>
          </p:blipFill>
          <p:spPr>
            <a:xfrm>
              <a:off x="12499650" y="8468175"/>
              <a:ext cx="4088200" cy="2726607"/>
            </a:xfrm>
            <a:prstGeom prst="rect">
              <a:avLst/>
            </a:prstGeom>
            <a:noFill/>
            <a:ln>
              <a:noFill/>
            </a:ln>
          </p:spPr>
        </p:pic>
        <p:pic>
          <p:nvPicPr>
            <p:cNvPr id="10" name="Google Shape;129;g6de56c2a90_0_886"/>
            <p:cNvPicPr preferRelativeResize="0"/>
            <p:nvPr/>
          </p:nvPicPr>
          <p:blipFill rotWithShape="1">
            <a:blip r:embed="rId6">
              <a:alphaModFix/>
            </a:blip>
            <a:srcRect/>
            <a:stretch/>
          </p:blipFill>
          <p:spPr>
            <a:xfrm>
              <a:off x="14897675" y="8361225"/>
              <a:ext cx="4474074" cy="2833551"/>
            </a:xfrm>
            <a:prstGeom prst="rect">
              <a:avLst/>
            </a:prstGeom>
            <a:noFill/>
            <a:ln>
              <a:noFill/>
            </a:ln>
          </p:spPr>
        </p:pic>
        <p:pic>
          <p:nvPicPr>
            <p:cNvPr id="11" name="Google Shape;130;g6de56c2a90_0_886"/>
            <p:cNvPicPr preferRelativeResize="0"/>
            <p:nvPr/>
          </p:nvPicPr>
          <p:blipFill rotWithShape="1">
            <a:blip r:embed="rId7">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454229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32" name="Google Shape;132;g6de56c2a90_0_886"/>
          <p:cNvSpPr txBox="1"/>
          <p:nvPr/>
        </p:nvSpPr>
        <p:spPr>
          <a:xfrm>
            <a:off x="1348133" y="4760259"/>
            <a:ext cx="1392378" cy="257009"/>
          </a:xfrm>
          <a:prstGeom prst="rect">
            <a:avLst/>
          </a:prstGeom>
          <a:noFill/>
          <a:ln>
            <a:noFill/>
          </a:ln>
        </p:spPr>
        <p:txBody>
          <a:bodyPr spcFirstLastPara="1" wrap="square" lIns="27428" tIns="27428" rIns="27428" bIns="27428" anchor="t"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srgbClr val="000000"/>
                </a:solidFill>
                <a:effectLst/>
                <a:uLnTx/>
                <a:uFillTx/>
                <a:latin typeface="Twentieth Century"/>
                <a:ea typeface="Twentieth Century"/>
                <a:cs typeface="Twentieth Century"/>
                <a:sym typeface="Twentieth Century"/>
              </a:rPr>
              <a:t>#</a:t>
            </a:r>
            <a:r>
              <a:rPr kumimoji="0" lang="en-US" sz="1350" b="0" i="0" u="none" strike="noStrike" kern="1200" cap="none" spc="0" normalizeH="0" baseline="0" noProof="0" dirty="0" err="1">
                <a:ln>
                  <a:noFill/>
                </a:ln>
                <a:solidFill>
                  <a:srgbClr val="000000"/>
                </a:solidFill>
                <a:effectLst/>
                <a:uLnTx/>
                <a:uFillTx/>
                <a:latin typeface="Twentieth Century"/>
                <a:ea typeface="Twentieth Century"/>
                <a:cs typeface="Twentieth Century"/>
                <a:sym typeface="Twentieth Century"/>
              </a:rPr>
              <a:t>BmoreYHDP</a:t>
            </a:r>
            <a:endParaRPr kumimoji="0" sz="135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12" name="Title 1"/>
          <p:cNvSpPr txBox="1">
            <a:spLocks/>
          </p:cNvSpPr>
          <p:nvPr/>
        </p:nvSpPr>
        <p:spPr>
          <a:xfrm>
            <a:off x="245545" y="204036"/>
            <a:ext cx="7173468" cy="642938"/>
          </a:xfrm>
          <a:prstGeom prst="rect">
            <a:avLst/>
          </a:prstGeom>
        </p:spPr>
        <p:txBody>
          <a:bodyPr anchor="ctr"/>
          <a:lstStyle>
            <a:lvl1pPr algn="l" defTabSz="685800" rtl="0" eaLnBrk="1" latinLnBrk="0" hangingPunct="1">
              <a:lnSpc>
                <a:spcPct val="90000"/>
              </a:lnSpc>
              <a:spcBef>
                <a:spcPct val="0"/>
              </a:spcBef>
              <a:buNone/>
              <a:defRPr sz="2250" kern="1200" spc="-45" baseline="0">
                <a:solidFill>
                  <a:srgbClr val="FFFFFF"/>
                </a:solidFill>
                <a:latin typeface="+mj-lt"/>
                <a:ea typeface="+mj-ea"/>
                <a:cs typeface="+mj-cs"/>
              </a:defRPr>
            </a:lvl1pPr>
          </a:lstStyle>
          <a:p>
            <a:pPr lvl="0" defTabSz="514350">
              <a:buClrTx/>
              <a:defRPr/>
            </a:pPr>
            <a:r>
              <a:rPr lang="en-US" sz="2700" b="1" spc="-34" dirty="0">
                <a:solidFill>
                  <a:srgbClr val="CF7347"/>
                </a:solidFill>
                <a:latin typeface="Arial" panose="020B0604020202020204"/>
              </a:rPr>
              <a:t>Project Requirements </a:t>
            </a:r>
            <a:endParaRPr kumimoji="0" lang="en-US" sz="2700" b="1" i="0" u="none" strike="noStrike" kern="1200" cap="none" spc="-34" normalizeH="0" baseline="0" noProof="0" dirty="0">
              <a:ln>
                <a:noFill/>
              </a:ln>
              <a:solidFill>
                <a:srgbClr val="FAAC5D"/>
              </a:solidFill>
              <a:effectLst/>
              <a:uLnTx/>
              <a:uFillTx/>
              <a:latin typeface="Arial" panose="020B0604020202020204"/>
              <a:ea typeface="+mj-ea"/>
              <a:cs typeface="+mj-cs"/>
              <a:sym typeface="Arial"/>
            </a:endParaRPr>
          </a:p>
        </p:txBody>
      </p:sp>
      <p:sp>
        <p:nvSpPr>
          <p:cNvPr id="13" name="Content Placeholder 2"/>
          <p:cNvSpPr txBox="1">
            <a:spLocks/>
          </p:cNvSpPr>
          <p:nvPr/>
        </p:nvSpPr>
        <p:spPr>
          <a:xfrm>
            <a:off x="-68633" y="634813"/>
            <a:ext cx="8892054" cy="3770113"/>
          </a:xfrm>
          <a:prstGeom prst="rect">
            <a:avLst/>
          </a:prstGeom>
        </p:spPr>
        <p:txBody>
          <a:bodyPr anchor="ctr"/>
          <a:lstStyle>
            <a:lvl1pPr marL="137160" indent="-137160" algn="l" defTabSz="685800" rtl="0" eaLnBrk="1" latinLnBrk="0" hangingPunct="1">
              <a:lnSpc>
                <a:spcPct val="90000"/>
              </a:lnSpc>
              <a:spcBef>
                <a:spcPts val="900"/>
              </a:spcBef>
              <a:buClr>
                <a:schemeClr val="accent1"/>
              </a:buClr>
              <a:buFont typeface="Wingdings 2" pitchFamily="18" charset="2"/>
              <a:buChar char=""/>
              <a:defRPr sz="1425" kern="1200">
                <a:solidFill>
                  <a:schemeClr val="tx2"/>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75"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25"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9pPr>
          </a:lstStyle>
          <a:p>
            <a:pPr marL="377190" lvl="1" indent="0" defTabSz="514350">
              <a:spcBef>
                <a:spcPts val="675"/>
              </a:spcBef>
              <a:buClr>
                <a:srgbClr val="F8971D"/>
              </a:buClr>
              <a:buNone/>
              <a:defRPr/>
            </a:pPr>
            <a:endParaRPr lang="en-US" sz="1600" dirty="0">
              <a:solidFill>
                <a:schemeClr val="bg2">
                  <a:lumMod val="50000"/>
                </a:schemeClr>
              </a:solidFill>
            </a:endParaRPr>
          </a:p>
          <a:p>
            <a:pPr marL="480060" lvl="1" indent="-102870" defTabSz="514350">
              <a:spcBef>
                <a:spcPts val="675"/>
              </a:spcBef>
              <a:buClr>
                <a:srgbClr val="F8971D"/>
              </a:buClr>
              <a:buFont typeface="Arial" panose="020B0604020202020204" pitchFamily="34" charset="0"/>
              <a:buChar char="•"/>
              <a:defRPr/>
            </a:pPr>
            <a:r>
              <a:rPr lang="en-US" sz="1600" dirty="0">
                <a:solidFill>
                  <a:schemeClr val="bg2">
                    <a:lumMod val="50000"/>
                  </a:schemeClr>
                </a:solidFill>
              </a:rPr>
              <a:t>Comply with program requirements as per the Baltimore City </a:t>
            </a:r>
            <a:r>
              <a:rPr lang="en-US" sz="1600" dirty="0" err="1">
                <a:solidFill>
                  <a:schemeClr val="bg2">
                    <a:lumMod val="50000"/>
                  </a:schemeClr>
                </a:solidFill>
              </a:rPr>
              <a:t>CoC</a:t>
            </a:r>
            <a:r>
              <a:rPr lang="en-US" sz="1600" dirty="0">
                <a:solidFill>
                  <a:schemeClr val="bg2">
                    <a:lumMod val="50000"/>
                  </a:schemeClr>
                </a:solidFill>
              </a:rPr>
              <a:t> Policies and Procedures, HUD </a:t>
            </a:r>
            <a:r>
              <a:rPr lang="en-US" sz="1600" dirty="0" err="1">
                <a:solidFill>
                  <a:schemeClr val="bg2">
                    <a:lumMod val="50000"/>
                  </a:schemeClr>
                </a:solidFill>
              </a:rPr>
              <a:t>CoC</a:t>
            </a:r>
            <a:r>
              <a:rPr lang="en-US" sz="1600" dirty="0">
                <a:solidFill>
                  <a:schemeClr val="bg2">
                    <a:lumMod val="50000"/>
                  </a:schemeClr>
                </a:solidFill>
              </a:rPr>
              <a:t> Program Interim Rule, YHDP NOFA, and any HUD-approved waivers.</a:t>
            </a:r>
          </a:p>
          <a:p>
            <a:pPr marL="480060" lvl="1" indent="-102870" defTabSz="514350">
              <a:spcBef>
                <a:spcPts val="675"/>
              </a:spcBef>
              <a:buClr>
                <a:srgbClr val="F8971D"/>
              </a:buClr>
              <a:buFont typeface="Arial" panose="020B0604020202020204" pitchFamily="34" charset="0"/>
              <a:buChar char="•"/>
              <a:defRPr/>
            </a:pPr>
            <a:r>
              <a:rPr lang="en-US" sz="1600" dirty="0">
                <a:solidFill>
                  <a:schemeClr val="bg2">
                    <a:lumMod val="50000"/>
                  </a:schemeClr>
                </a:solidFill>
              </a:rPr>
              <a:t>Use Baltimore City’s HMIS and provide accurate reporting to help measure progress and project performance.</a:t>
            </a:r>
          </a:p>
          <a:p>
            <a:pPr marL="480060" lvl="1" indent="-102870" defTabSz="514350">
              <a:spcBef>
                <a:spcPts val="675"/>
              </a:spcBef>
              <a:buClr>
                <a:srgbClr val="F8971D"/>
              </a:buClr>
              <a:buFont typeface="Arial" panose="020B0604020202020204" pitchFamily="34" charset="0"/>
              <a:buChar char="•"/>
              <a:defRPr/>
            </a:pPr>
            <a:r>
              <a:rPr lang="en-US" sz="1600" dirty="0">
                <a:solidFill>
                  <a:schemeClr val="bg2">
                    <a:lumMod val="50000"/>
                  </a:schemeClr>
                </a:solidFill>
              </a:rPr>
              <a:t>Utilize Baltimore City Coordinated Access System</a:t>
            </a:r>
          </a:p>
          <a:p>
            <a:pPr marL="480060" lvl="1" indent="-102870" defTabSz="514350">
              <a:spcBef>
                <a:spcPts val="675"/>
              </a:spcBef>
              <a:buClr>
                <a:srgbClr val="F8971D"/>
              </a:buClr>
              <a:buFont typeface="Arial" panose="020B0604020202020204" pitchFamily="34" charset="0"/>
              <a:buChar char="•"/>
              <a:defRPr/>
            </a:pPr>
            <a:r>
              <a:rPr lang="en-US" sz="1600" dirty="0">
                <a:solidFill>
                  <a:schemeClr val="bg2">
                    <a:lumMod val="50000"/>
                  </a:schemeClr>
                </a:solidFill>
              </a:rPr>
              <a:t>Work in collaboration with the </a:t>
            </a:r>
            <a:r>
              <a:rPr lang="en-US" sz="1600" dirty="0" err="1">
                <a:solidFill>
                  <a:schemeClr val="bg2">
                    <a:lumMod val="50000"/>
                  </a:schemeClr>
                </a:solidFill>
              </a:rPr>
              <a:t>CoC’s</a:t>
            </a:r>
            <a:r>
              <a:rPr lang="en-US" sz="1600" dirty="0">
                <a:solidFill>
                  <a:schemeClr val="bg2">
                    <a:lumMod val="50000"/>
                  </a:schemeClr>
                </a:solidFill>
              </a:rPr>
              <a:t> Youth Homelessness Action Committee, Youth Action Board, and other committees as needed.</a:t>
            </a:r>
          </a:p>
          <a:p>
            <a:pPr marL="480060" lvl="1" indent="-102870" defTabSz="514350">
              <a:spcBef>
                <a:spcPts val="675"/>
              </a:spcBef>
              <a:buClr>
                <a:srgbClr val="F8971D"/>
              </a:buClr>
              <a:buFont typeface="Arial" panose="020B0604020202020204" pitchFamily="34" charset="0"/>
              <a:buChar char="•"/>
              <a:defRPr/>
            </a:pPr>
            <a:r>
              <a:rPr lang="en-US" sz="1600" dirty="0">
                <a:solidFill>
                  <a:schemeClr val="bg2">
                    <a:lumMod val="50000"/>
                  </a:schemeClr>
                </a:solidFill>
              </a:rPr>
              <a:t>Have a plan for rapid implementation- projects will begin enrolling clients within 3 months of grant agreement </a:t>
            </a:r>
          </a:p>
          <a:p>
            <a:pPr marL="480060" lvl="1" indent="-102870" defTabSz="514350">
              <a:spcBef>
                <a:spcPts val="675"/>
              </a:spcBef>
              <a:buClr>
                <a:srgbClr val="F8971D"/>
              </a:buClr>
              <a:buFont typeface="Arial" panose="020B0604020202020204" pitchFamily="34" charset="0"/>
              <a:buChar char="•"/>
              <a:defRPr/>
            </a:pPr>
            <a:r>
              <a:rPr lang="en-US" sz="1600" dirty="0">
                <a:solidFill>
                  <a:schemeClr val="bg2">
                    <a:lumMod val="50000"/>
                  </a:schemeClr>
                </a:solidFill>
              </a:rPr>
              <a:t>Work with DHCD around licensing requirements for projects to serve unaccompanied </a:t>
            </a:r>
            <a:r>
              <a:rPr lang="en-US" sz="1600" dirty="0" smtClean="0">
                <a:solidFill>
                  <a:schemeClr val="bg2">
                    <a:lumMod val="50000"/>
                  </a:schemeClr>
                </a:solidFill>
              </a:rPr>
              <a:t>minors</a:t>
            </a:r>
            <a:endParaRPr lang="en-US" sz="1600" dirty="0">
              <a:solidFill>
                <a:schemeClr val="bg2">
                  <a:lumMod val="50000"/>
                </a:schemeClr>
              </a:solidFill>
            </a:endParaRPr>
          </a:p>
        </p:txBody>
      </p:sp>
      <p:pic>
        <p:nvPicPr>
          <p:cNvPr id="14" name="Picture 13"/>
          <p:cNvPicPr>
            <a:picLocks noChangeAspect="1"/>
          </p:cNvPicPr>
          <p:nvPr/>
        </p:nvPicPr>
        <p:blipFill>
          <a:blip r:embed="rId3"/>
          <a:stretch>
            <a:fillRect/>
          </a:stretch>
        </p:blipFill>
        <p:spPr>
          <a:xfrm>
            <a:off x="6547144" y="4542992"/>
            <a:ext cx="1585097" cy="524301"/>
          </a:xfrm>
          <a:prstGeom prst="rect">
            <a:avLst/>
          </a:prstGeom>
        </p:spPr>
      </p:pic>
      <p:pic>
        <p:nvPicPr>
          <p:cNvPr id="15" name="Picture 14"/>
          <p:cNvPicPr>
            <a:picLocks noChangeAspect="1"/>
          </p:cNvPicPr>
          <p:nvPr/>
        </p:nvPicPr>
        <p:blipFill>
          <a:blip r:embed="rId4"/>
          <a:stretch>
            <a:fillRect/>
          </a:stretch>
        </p:blipFill>
        <p:spPr>
          <a:xfrm>
            <a:off x="8221436" y="4463737"/>
            <a:ext cx="670618" cy="603556"/>
          </a:xfrm>
          <a:prstGeom prst="rect">
            <a:avLst/>
          </a:prstGeom>
        </p:spPr>
      </p:pic>
      <p:grpSp>
        <p:nvGrpSpPr>
          <p:cNvPr id="16" name="Google Shape;126;g6de56c2a90_0_886"/>
          <p:cNvGrpSpPr/>
          <p:nvPr/>
        </p:nvGrpSpPr>
        <p:grpSpPr>
          <a:xfrm>
            <a:off x="7740250" y="104528"/>
            <a:ext cx="1230070" cy="359041"/>
            <a:chOff x="9852550" y="7584100"/>
            <a:chExt cx="12458750" cy="4549574"/>
          </a:xfrm>
        </p:grpSpPr>
        <p:pic>
          <p:nvPicPr>
            <p:cNvPr id="17" name="Google Shape;127;g6de56c2a90_0_886"/>
            <p:cNvPicPr preferRelativeResize="0"/>
            <p:nvPr/>
          </p:nvPicPr>
          <p:blipFill rotWithShape="1">
            <a:blip r:embed="rId5">
              <a:alphaModFix/>
            </a:blip>
            <a:srcRect/>
            <a:stretch/>
          </p:blipFill>
          <p:spPr>
            <a:xfrm>
              <a:off x="9852550" y="7584100"/>
              <a:ext cx="2975725" cy="4549574"/>
            </a:xfrm>
            <a:prstGeom prst="rect">
              <a:avLst/>
            </a:prstGeom>
            <a:noFill/>
            <a:ln>
              <a:noFill/>
            </a:ln>
          </p:spPr>
        </p:pic>
        <p:pic>
          <p:nvPicPr>
            <p:cNvPr id="18" name="Google Shape;128;g6de56c2a90_0_886"/>
            <p:cNvPicPr preferRelativeResize="0"/>
            <p:nvPr/>
          </p:nvPicPr>
          <p:blipFill rotWithShape="1">
            <a:blip r:embed="rId6">
              <a:alphaModFix/>
            </a:blip>
            <a:srcRect/>
            <a:stretch/>
          </p:blipFill>
          <p:spPr>
            <a:xfrm>
              <a:off x="12499650" y="8468175"/>
              <a:ext cx="4088200" cy="2726607"/>
            </a:xfrm>
            <a:prstGeom prst="rect">
              <a:avLst/>
            </a:prstGeom>
            <a:noFill/>
            <a:ln>
              <a:noFill/>
            </a:ln>
          </p:spPr>
        </p:pic>
        <p:pic>
          <p:nvPicPr>
            <p:cNvPr id="19" name="Google Shape;129;g6de56c2a90_0_886"/>
            <p:cNvPicPr preferRelativeResize="0"/>
            <p:nvPr/>
          </p:nvPicPr>
          <p:blipFill rotWithShape="1">
            <a:blip r:embed="rId7">
              <a:alphaModFix/>
            </a:blip>
            <a:srcRect/>
            <a:stretch/>
          </p:blipFill>
          <p:spPr>
            <a:xfrm>
              <a:off x="14897675" y="8361225"/>
              <a:ext cx="4474074" cy="2833551"/>
            </a:xfrm>
            <a:prstGeom prst="rect">
              <a:avLst/>
            </a:prstGeom>
            <a:noFill/>
            <a:ln>
              <a:noFill/>
            </a:ln>
          </p:spPr>
        </p:pic>
        <p:pic>
          <p:nvPicPr>
            <p:cNvPr id="20" name="Google Shape;130;g6de56c2a90_0_886"/>
            <p:cNvPicPr preferRelativeResize="0"/>
            <p:nvPr/>
          </p:nvPicPr>
          <p:blipFill rotWithShape="1">
            <a:blip r:embed="rId8">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4095742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27507" y="423358"/>
            <a:ext cx="7277100" cy="5287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a:lstStyle>
          <a:p>
            <a:r>
              <a:rPr lang="en-US" sz="3200" b="1" spc="-34" dirty="0">
                <a:solidFill>
                  <a:srgbClr val="CF7347"/>
                </a:solidFill>
              </a:rPr>
              <a:t>Project Requirements </a:t>
            </a:r>
            <a:endParaRPr lang="en-US" sz="3200" b="1" spc="-34" dirty="0">
              <a:solidFill>
                <a:srgbClr val="FAAC5D"/>
              </a:solidFill>
            </a:endParaRPr>
          </a:p>
          <a:p>
            <a:endParaRPr lang="en-US" sz="3200" b="1" dirty="0">
              <a:solidFill>
                <a:srgbClr val="CF7347"/>
              </a:solidFill>
            </a:endParaRPr>
          </a:p>
        </p:txBody>
      </p:sp>
      <p:sp>
        <p:nvSpPr>
          <p:cNvPr id="5" name="Content Placeholder 2"/>
          <p:cNvSpPr txBox="1">
            <a:spLocks/>
          </p:cNvSpPr>
          <p:nvPr/>
        </p:nvSpPr>
        <p:spPr>
          <a:xfrm>
            <a:off x="235763" y="687719"/>
            <a:ext cx="8320982" cy="4074262"/>
          </a:xfrm>
          <a:prstGeom prst="rect">
            <a:avLst/>
          </a:prstGeom>
        </p:spPr>
        <p:txBody>
          <a:bodyPr vert="horz" lIns="68580" tIns="34290" rIns="68580" bIns="3429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lvl="0">
              <a:buClr>
                <a:srgbClr val="CF7347"/>
              </a:buClr>
              <a:buFont typeface="Arial" panose="020B0604020202020204" pitchFamily="34" charset="0"/>
              <a:buChar char="•"/>
            </a:pPr>
            <a:endParaRPr lang="en-US" sz="1600" dirty="0">
              <a:solidFill>
                <a:schemeClr val="bg2">
                  <a:lumMod val="50000"/>
                </a:schemeClr>
              </a:solidFill>
            </a:endParaRPr>
          </a:p>
          <a:p>
            <a:pPr>
              <a:buClr>
                <a:srgbClr val="CF7347"/>
              </a:buClr>
              <a:buFont typeface="Arial" panose="020B0604020202020204" pitchFamily="34" charset="0"/>
              <a:buChar char="•"/>
            </a:pPr>
            <a:r>
              <a:rPr lang="en-US" sz="1600" dirty="0">
                <a:solidFill>
                  <a:schemeClr val="bg2">
                    <a:lumMod val="50000"/>
                  </a:schemeClr>
                </a:solidFill>
              </a:rPr>
              <a:t>Implement a Housing First model that incorporates Trauma Informed Care and Positive Youth Development, and participate in ongoing trainings on various topics through YHDP Learning Collaboratives and Community Calls </a:t>
            </a:r>
          </a:p>
          <a:p>
            <a:pPr lvl="0">
              <a:buClr>
                <a:srgbClr val="CF7347"/>
              </a:buClr>
              <a:buFont typeface="Arial" panose="020B0604020202020204" pitchFamily="34" charset="0"/>
              <a:buChar char="•"/>
            </a:pPr>
            <a:r>
              <a:rPr lang="en-US" sz="1600" dirty="0">
                <a:solidFill>
                  <a:schemeClr val="bg2">
                    <a:lumMod val="50000"/>
                  </a:schemeClr>
                </a:solidFill>
              </a:rPr>
              <a:t>Incorporates YYA with lived experience being homeless throughout project planning, design, and implementation.</a:t>
            </a:r>
          </a:p>
          <a:p>
            <a:pPr lvl="0">
              <a:buClr>
                <a:srgbClr val="CF7347"/>
              </a:buClr>
              <a:buFont typeface="Arial" panose="020B0604020202020204" pitchFamily="34" charset="0"/>
              <a:buChar char="•"/>
            </a:pPr>
            <a:r>
              <a:rPr lang="en-US" sz="1600" dirty="0">
                <a:solidFill>
                  <a:schemeClr val="bg2">
                    <a:lumMod val="50000"/>
                  </a:schemeClr>
                </a:solidFill>
              </a:rPr>
              <a:t>Adhere to Housing First practices in serving YYA experiencing homelessness.</a:t>
            </a:r>
          </a:p>
          <a:p>
            <a:pPr lvl="0">
              <a:buClr>
                <a:srgbClr val="CF7347"/>
              </a:buClr>
              <a:buFont typeface="Arial" panose="020B0604020202020204" pitchFamily="34" charset="0"/>
              <a:buChar char="•"/>
            </a:pPr>
            <a:r>
              <a:rPr lang="en-US" sz="1600" dirty="0">
                <a:solidFill>
                  <a:schemeClr val="bg2">
                    <a:lumMod val="50000"/>
                  </a:schemeClr>
                </a:solidFill>
              </a:rPr>
              <a:t>Fair Housing Compliance: All programs funded through this RFP must be compliant with federal, state, and local laws in the delivery of their services and housing projects, which include ensuring equal opportunity and access to housing for protected class statuses.</a:t>
            </a:r>
          </a:p>
          <a:p>
            <a:pPr lvl="0">
              <a:buClr>
                <a:srgbClr val="CF7347"/>
              </a:buClr>
              <a:buFont typeface="Arial" panose="020B0604020202020204" pitchFamily="34" charset="0"/>
              <a:buChar char="•"/>
            </a:pPr>
            <a:r>
              <a:rPr lang="en-US" sz="1600" dirty="0">
                <a:solidFill>
                  <a:schemeClr val="bg2">
                    <a:lumMod val="50000"/>
                  </a:schemeClr>
                </a:solidFill>
              </a:rPr>
              <a:t>Local Hiring: All contracts that exceed $300,000 are subject to the City’s Local Hiring requirements as established in Article 5, Subtitle 27 of the Baltimore City Code. </a:t>
            </a:r>
          </a:p>
          <a:p>
            <a:pPr>
              <a:buClr>
                <a:srgbClr val="CF7347"/>
              </a:buClr>
              <a:buFont typeface="Arial" panose="020B0604020202020204" pitchFamily="34" charset="0"/>
              <a:buChar char="•"/>
            </a:pPr>
            <a:r>
              <a:rPr lang="en-US" sz="1600" dirty="0">
                <a:solidFill>
                  <a:schemeClr val="bg2">
                    <a:lumMod val="50000"/>
                  </a:schemeClr>
                </a:solidFill>
              </a:rPr>
              <a:t>Required Insurance Coverage: The selected organization must currently carry or be willing to obtain certain insurance coverage.</a:t>
            </a:r>
          </a:p>
          <a:p>
            <a:endParaRPr lang="en-US" sz="1800" dirty="0"/>
          </a:p>
        </p:txBody>
      </p:sp>
      <p:pic>
        <p:nvPicPr>
          <p:cNvPr id="8" name="Picture 7"/>
          <p:cNvPicPr>
            <a:picLocks noChangeAspect="1"/>
          </p:cNvPicPr>
          <p:nvPr/>
        </p:nvPicPr>
        <p:blipFill>
          <a:blip r:embed="rId4"/>
          <a:stretch>
            <a:fillRect/>
          </a:stretch>
        </p:blipFill>
        <p:spPr>
          <a:xfrm>
            <a:off x="6547144" y="4542992"/>
            <a:ext cx="1585097" cy="524301"/>
          </a:xfrm>
          <a:prstGeom prst="rect">
            <a:avLst/>
          </a:prstGeom>
        </p:spPr>
      </p:pic>
      <p:pic>
        <p:nvPicPr>
          <p:cNvPr id="9" name="Picture 8"/>
          <p:cNvPicPr>
            <a:picLocks noChangeAspect="1"/>
          </p:cNvPicPr>
          <p:nvPr/>
        </p:nvPicPr>
        <p:blipFill>
          <a:blip r:embed="rId5"/>
          <a:stretch>
            <a:fillRect/>
          </a:stretch>
        </p:blipFill>
        <p:spPr>
          <a:xfrm>
            <a:off x="8221436" y="4463737"/>
            <a:ext cx="670618" cy="603556"/>
          </a:xfrm>
          <a:prstGeom prst="rect">
            <a:avLst/>
          </a:prstGeom>
        </p:spPr>
      </p:pic>
      <p:grpSp>
        <p:nvGrpSpPr>
          <p:cNvPr id="10" name="Google Shape;126;g6de56c2a90_0_886"/>
          <p:cNvGrpSpPr/>
          <p:nvPr/>
        </p:nvGrpSpPr>
        <p:grpSpPr>
          <a:xfrm>
            <a:off x="7740250" y="104528"/>
            <a:ext cx="1230070" cy="359041"/>
            <a:chOff x="9852550" y="7584100"/>
            <a:chExt cx="12458750" cy="4549574"/>
          </a:xfrm>
        </p:grpSpPr>
        <p:pic>
          <p:nvPicPr>
            <p:cNvPr id="11" name="Google Shape;127;g6de56c2a90_0_886"/>
            <p:cNvPicPr preferRelativeResize="0"/>
            <p:nvPr/>
          </p:nvPicPr>
          <p:blipFill rotWithShape="1">
            <a:blip r:embed="rId6">
              <a:alphaModFix/>
            </a:blip>
            <a:srcRect/>
            <a:stretch/>
          </p:blipFill>
          <p:spPr>
            <a:xfrm>
              <a:off x="9852550" y="7584100"/>
              <a:ext cx="2975725" cy="4549574"/>
            </a:xfrm>
            <a:prstGeom prst="rect">
              <a:avLst/>
            </a:prstGeom>
            <a:noFill/>
            <a:ln>
              <a:noFill/>
            </a:ln>
          </p:spPr>
        </p:pic>
        <p:pic>
          <p:nvPicPr>
            <p:cNvPr id="12" name="Google Shape;128;g6de56c2a90_0_886"/>
            <p:cNvPicPr preferRelativeResize="0"/>
            <p:nvPr/>
          </p:nvPicPr>
          <p:blipFill rotWithShape="1">
            <a:blip r:embed="rId7">
              <a:alphaModFix/>
            </a:blip>
            <a:srcRect/>
            <a:stretch/>
          </p:blipFill>
          <p:spPr>
            <a:xfrm>
              <a:off x="12499650" y="8468175"/>
              <a:ext cx="4088200" cy="2726607"/>
            </a:xfrm>
            <a:prstGeom prst="rect">
              <a:avLst/>
            </a:prstGeom>
            <a:noFill/>
            <a:ln>
              <a:noFill/>
            </a:ln>
          </p:spPr>
        </p:pic>
        <p:pic>
          <p:nvPicPr>
            <p:cNvPr id="13" name="Google Shape;129;g6de56c2a90_0_886"/>
            <p:cNvPicPr preferRelativeResize="0"/>
            <p:nvPr/>
          </p:nvPicPr>
          <p:blipFill rotWithShape="1">
            <a:blip r:embed="rId8">
              <a:alphaModFix/>
            </a:blip>
            <a:srcRect/>
            <a:stretch/>
          </p:blipFill>
          <p:spPr>
            <a:xfrm>
              <a:off x="14897675" y="8361225"/>
              <a:ext cx="4474074" cy="2833551"/>
            </a:xfrm>
            <a:prstGeom prst="rect">
              <a:avLst/>
            </a:prstGeom>
            <a:noFill/>
            <a:ln>
              <a:noFill/>
            </a:ln>
          </p:spPr>
        </p:pic>
        <p:pic>
          <p:nvPicPr>
            <p:cNvPr id="14" name="Google Shape;130;g6de56c2a90_0_886"/>
            <p:cNvPicPr preferRelativeResize="0"/>
            <p:nvPr/>
          </p:nvPicPr>
          <p:blipFill rotWithShape="1">
            <a:blip r:embed="rId9">
              <a:alphaModFix/>
            </a:blip>
            <a:srcRect/>
            <a:stretch/>
          </p:blipFill>
          <p:spPr>
            <a:xfrm>
              <a:off x="19335575" y="7937775"/>
              <a:ext cx="2975725" cy="3686375"/>
            </a:xfrm>
            <a:prstGeom prst="rect">
              <a:avLst/>
            </a:prstGeom>
            <a:noFill/>
            <a:ln>
              <a:noFill/>
            </a:ln>
          </p:spPr>
        </p:pic>
      </p:grpSp>
    </p:spTree>
    <p:custDataLst>
      <p:tags r:id="rId1"/>
    </p:custDataLst>
    <p:extLst>
      <p:ext uri="{BB962C8B-B14F-4D97-AF65-F5344CB8AC3E}">
        <p14:creationId xmlns:p14="http://schemas.microsoft.com/office/powerpoint/2010/main" val="1715101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Housing First?</a:t>
            </a:r>
          </a:p>
        </p:txBody>
      </p:sp>
      <p:sp>
        <p:nvSpPr>
          <p:cNvPr id="3" name="Text Placeholder 2"/>
          <p:cNvSpPr>
            <a:spLocks noGrp="1"/>
          </p:cNvSpPr>
          <p:nvPr>
            <p:ph type="body" idx="1"/>
          </p:nvPr>
        </p:nvSpPr>
        <p:spPr/>
        <p:txBody>
          <a:bodyPr/>
          <a:lstStyle/>
          <a:p>
            <a:pPr lvl="0">
              <a:buClr>
                <a:srgbClr val="CF7347"/>
              </a:buClr>
              <a:buSzPct val="100000"/>
              <a:buFont typeface="Source Code Pro" panose="020B0509030403020204" pitchFamily="49" charset="77"/>
              <a:buChar char="●"/>
            </a:pPr>
            <a:r>
              <a:rPr lang="en-US" sz="1600" dirty="0">
                <a:latin typeface="+mn-lt"/>
              </a:rPr>
              <a:t>Homelessness is first and foremost a housing problem and should be treated as such</a:t>
            </a:r>
          </a:p>
          <a:p>
            <a:pPr lvl="0">
              <a:buClr>
                <a:srgbClr val="CF7347"/>
              </a:buClr>
              <a:buSzPct val="100000"/>
              <a:buFont typeface="Source Code Pro" panose="020B0509030403020204" pitchFamily="49" charset="77"/>
              <a:buChar char="●"/>
            </a:pPr>
            <a:r>
              <a:rPr lang="en-US" sz="1600" dirty="0">
                <a:latin typeface="+mn-lt"/>
              </a:rPr>
              <a:t>Housing is a right to which all are entitled</a:t>
            </a:r>
          </a:p>
          <a:p>
            <a:pPr lvl="0">
              <a:buClr>
                <a:srgbClr val="CF7347"/>
              </a:buClr>
              <a:buSzPct val="100000"/>
              <a:buFont typeface="Source Code Pro" panose="020B0509030403020204" pitchFamily="49" charset="77"/>
              <a:buChar char="●"/>
            </a:pPr>
            <a:r>
              <a:rPr lang="en-US" sz="1600" dirty="0">
                <a:latin typeface="+mn-lt"/>
              </a:rPr>
              <a:t>Issues that may have contributed to a household’s homelessness can best be addressed once they are housed</a:t>
            </a:r>
          </a:p>
          <a:p>
            <a:pPr lvl="0">
              <a:buClr>
                <a:srgbClr val="CF7347"/>
              </a:buClr>
              <a:buSzPct val="100000"/>
              <a:buFont typeface="Source Code Pro" panose="020B0509030403020204" pitchFamily="49" charset="77"/>
              <a:buChar char="●"/>
            </a:pPr>
            <a:r>
              <a:rPr lang="en-US" sz="1600" dirty="0">
                <a:latin typeface="+mn-lt"/>
              </a:rPr>
              <a:t>People who are homeless or on the verge of homelessness should be returned to or stabilized in permanent housing as quickly as possible without preconditions of treatment acceptance or compliance for issues such as mental health and substance use </a:t>
            </a:r>
          </a:p>
          <a:p>
            <a:pPr lvl="0">
              <a:buClr>
                <a:srgbClr val="CF7347"/>
              </a:buClr>
              <a:buSzPct val="100000"/>
              <a:buFont typeface="Source Code Pro" panose="020B0509030403020204" pitchFamily="49" charset="77"/>
              <a:buChar char="●"/>
            </a:pPr>
            <a:r>
              <a:rPr lang="en-US" sz="1600" dirty="0">
                <a:latin typeface="+mn-lt"/>
              </a:rPr>
              <a:t>The service provider working with the individual should connect the client to robust resources necessary to sustain that housing, and participation is achieved through assertive engagement, not coercion</a:t>
            </a:r>
          </a:p>
          <a:p>
            <a:endParaRPr lang="en-US" dirty="0"/>
          </a:p>
        </p:txBody>
      </p:sp>
      <p:pic>
        <p:nvPicPr>
          <p:cNvPr id="6" name="Picture 5"/>
          <p:cNvPicPr>
            <a:picLocks noChangeAspect="1"/>
          </p:cNvPicPr>
          <p:nvPr/>
        </p:nvPicPr>
        <p:blipFill>
          <a:blip r:embed="rId2"/>
          <a:stretch>
            <a:fillRect/>
          </a:stretch>
        </p:blipFill>
        <p:spPr>
          <a:xfrm>
            <a:off x="6547144" y="4542992"/>
            <a:ext cx="1585097" cy="524301"/>
          </a:xfrm>
          <a:prstGeom prst="rect">
            <a:avLst/>
          </a:prstGeom>
        </p:spPr>
      </p:pic>
      <p:pic>
        <p:nvPicPr>
          <p:cNvPr id="7" name="Picture 6"/>
          <p:cNvPicPr>
            <a:picLocks noChangeAspect="1"/>
          </p:cNvPicPr>
          <p:nvPr/>
        </p:nvPicPr>
        <p:blipFill>
          <a:blip r:embed="rId3"/>
          <a:stretch>
            <a:fillRect/>
          </a:stretch>
        </p:blipFill>
        <p:spPr>
          <a:xfrm>
            <a:off x="8221436" y="4463737"/>
            <a:ext cx="670618" cy="603556"/>
          </a:xfrm>
          <a:prstGeom prst="rect">
            <a:avLst/>
          </a:prstGeom>
        </p:spPr>
      </p:pic>
      <p:grpSp>
        <p:nvGrpSpPr>
          <p:cNvPr id="8" name="Google Shape;126;g6de56c2a90_0_886"/>
          <p:cNvGrpSpPr/>
          <p:nvPr/>
        </p:nvGrpSpPr>
        <p:grpSpPr>
          <a:xfrm>
            <a:off x="7740250" y="104528"/>
            <a:ext cx="1230070" cy="359041"/>
            <a:chOff x="9852550" y="7584100"/>
            <a:chExt cx="12458750" cy="4549574"/>
          </a:xfrm>
        </p:grpSpPr>
        <p:pic>
          <p:nvPicPr>
            <p:cNvPr id="9" name="Google Shape;127;g6de56c2a90_0_886"/>
            <p:cNvPicPr preferRelativeResize="0"/>
            <p:nvPr/>
          </p:nvPicPr>
          <p:blipFill rotWithShape="1">
            <a:blip r:embed="rId4">
              <a:alphaModFix/>
            </a:blip>
            <a:srcRect/>
            <a:stretch/>
          </p:blipFill>
          <p:spPr>
            <a:xfrm>
              <a:off x="9852550" y="7584100"/>
              <a:ext cx="2975725" cy="4549574"/>
            </a:xfrm>
            <a:prstGeom prst="rect">
              <a:avLst/>
            </a:prstGeom>
            <a:noFill/>
            <a:ln>
              <a:noFill/>
            </a:ln>
          </p:spPr>
        </p:pic>
        <p:pic>
          <p:nvPicPr>
            <p:cNvPr id="10" name="Google Shape;128;g6de56c2a90_0_886"/>
            <p:cNvPicPr preferRelativeResize="0"/>
            <p:nvPr/>
          </p:nvPicPr>
          <p:blipFill rotWithShape="1">
            <a:blip r:embed="rId5">
              <a:alphaModFix/>
            </a:blip>
            <a:srcRect/>
            <a:stretch/>
          </p:blipFill>
          <p:spPr>
            <a:xfrm>
              <a:off x="12499650" y="8468175"/>
              <a:ext cx="4088200" cy="2726607"/>
            </a:xfrm>
            <a:prstGeom prst="rect">
              <a:avLst/>
            </a:prstGeom>
            <a:noFill/>
            <a:ln>
              <a:noFill/>
            </a:ln>
          </p:spPr>
        </p:pic>
        <p:pic>
          <p:nvPicPr>
            <p:cNvPr id="11" name="Google Shape;129;g6de56c2a90_0_886"/>
            <p:cNvPicPr preferRelativeResize="0"/>
            <p:nvPr/>
          </p:nvPicPr>
          <p:blipFill rotWithShape="1">
            <a:blip r:embed="rId6">
              <a:alphaModFix/>
            </a:blip>
            <a:srcRect/>
            <a:stretch/>
          </p:blipFill>
          <p:spPr>
            <a:xfrm>
              <a:off x="14897675" y="8361225"/>
              <a:ext cx="4474074" cy="2833551"/>
            </a:xfrm>
            <a:prstGeom prst="rect">
              <a:avLst/>
            </a:prstGeom>
            <a:noFill/>
            <a:ln>
              <a:noFill/>
            </a:ln>
          </p:spPr>
        </p:pic>
        <p:pic>
          <p:nvPicPr>
            <p:cNvPr id="12" name="Google Shape;130;g6de56c2a90_0_886"/>
            <p:cNvPicPr preferRelativeResize="0"/>
            <p:nvPr/>
          </p:nvPicPr>
          <p:blipFill rotWithShape="1">
            <a:blip r:embed="rId7">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3975169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First Agreement</a:t>
            </a:r>
          </a:p>
        </p:txBody>
      </p:sp>
      <p:sp>
        <p:nvSpPr>
          <p:cNvPr id="3" name="Text Placeholder 2"/>
          <p:cNvSpPr>
            <a:spLocks noGrp="1"/>
          </p:cNvSpPr>
          <p:nvPr>
            <p:ph type="body" idx="1"/>
          </p:nvPr>
        </p:nvSpPr>
        <p:spPr>
          <a:xfrm>
            <a:off x="303749" y="790105"/>
            <a:ext cx="8520600" cy="4083050"/>
          </a:xfrm>
        </p:spPr>
        <p:txBody>
          <a:bodyPr/>
          <a:lstStyle/>
          <a:p>
            <a:pPr lvl="0">
              <a:buClr>
                <a:srgbClr val="CF7347"/>
              </a:buClr>
            </a:pPr>
            <a:r>
              <a:rPr lang="en-US" sz="1400" b="1" dirty="0">
                <a:latin typeface="+mn-lt"/>
              </a:rPr>
              <a:t>The program must focus on quickly moving residents to permanent housing</a:t>
            </a:r>
          </a:p>
          <a:p>
            <a:pPr marL="114300" lvl="0" indent="0">
              <a:buClr>
                <a:srgbClr val="CF7347"/>
              </a:buClr>
              <a:buNone/>
            </a:pPr>
            <a:endParaRPr lang="en-US" sz="1600" dirty="0">
              <a:latin typeface="+mn-lt"/>
            </a:endParaRPr>
          </a:p>
          <a:p>
            <a:pPr lvl="0">
              <a:buClr>
                <a:srgbClr val="CF7347"/>
              </a:buClr>
            </a:pPr>
            <a:r>
              <a:rPr lang="en-US" sz="1400" b="1" dirty="0">
                <a:latin typeface="+mn-lt"/>
              </a:rPr>
              <a:t>The program </a:t>
            </a:r>
            <a:r>
              <a:rPr lang="en-US" sz="1400" b="1" u="sng" dirty="0">
                <a:latin typeface="+mn-lt"/>
              </a:rPr>
              <a:t>may not</a:t>
            </a:r>
            <a:r>
              <a:rPr lang="en-US" sz="1400" b="1" dirty="0">
                <a:latin typeface="+mn-lt"/>
              </a:rPr>
              <a:t> screen out clients for:</a:t>
            </a:r>
            <a:endParaRPr lang="en-US" sz="1600" dirty="0">
              <a:latin typeface="+mn-lt"/>
            </a:endParaRPr>
          </a:p>
          <a:p>
            <a:pPr lvl="1">
              <a:lnSpc>
                <a:spcPct val="100000"/>
              </a:lnSpc>
              <a:spcBef>
                <a:spcPts val="600"/>
              </a:spcBef>
              <a:buClr>
                <a:srgbClr val="CF7347"/>
              </a:buClr>
            </a:pPr>
            <a:r>
              <a:rPr lang="en-US" sz="1200" dirty="0">
                <a:latin typeface="+mn-lt"/>
              </a:rPr>
              <a:t>Having too little or no income</a:t>
            </a:r>
          </a:p>
          <a:p>
            <a:pPr lvl="1">
              <a:lnSpc>
                <a:spcPct val="100000"/>
              </a:lnSpc>
              <a:spcBef>
                <a:spcPts val="600"/>
              </a:spcBef>
              <a:buClr>
                <a:srgbClr val="CF7347"/>
              </a:buClr>
            </a:pPr>
            <a:r>
              <a:rPr lang="en-US" sz="1200" dirty="0">
                <a:latin typeface="+mn-lt"/>
              </a:rPr>
              <a:t>Active or history of substance abuse</a:t>
            </a:r>
          </a:p>
          <a:p>
            <a:pPr lvl="1">
              <a:lnSpc>
                <a:spcPct val="100000"/>
              </a:lnSpc>
              <a:spcBef>
                <a:spcPts val="600"/>
              </a:spcBef>
              <a:buClr>
                <a:srgbClr val="CF7347"/>
              </a:buClr>
            </a:pPr>
            <a:r>
              <a:rPr lang="en-US" sz="1200" dirty="0">
                <a:latin typeface="+mn-lt"/>
              </a:rPr>
              <a:t>Having a criminal record</a:t>
            </a:r>
          </a:p>
          <a:p>
            <a:pPr lvl="1">
              <a:lnSpc>
                <a:spcPct val="100000"/>
              </a:lnSpc>
              <a:spcBef>
                <a:spcPts val="600"/>
              </a:spcBef>
              <a:buClr>
                <a:srgbClr val="CF7347"/>
              </a:buClr>
            </a:pPr>
            <a:r>
              <a:rPr lang="en-US" sz="1200" dirty="0">
                <a:latin typeface="+mn-lt"/>
              </a:rPr>
              <a:t>History of domestic violence (e.g. lack of a protective order, period of separation from abuser, or law enforcement involvement)</a:t>
            </a:r>
          </a:p>
          <a:p>
            <a:pPr marL="596900" lvl="1" indent="0">
              <a:lnSpc>
                <a:spcPct val="100000"/>
              </a:lnSpc>
              <a:spcBef>
                <a:spcPts val="0"/>
              </a:spcBef>
              <a:buClr>
                <a:srgbClr val="CF7347"/>
              </a:buClr>
              <a:buNone/>
            </a:pPr>
            <a:endParaRPr lang="en-US" sz="1600" dirty="0">
              <a:latin typeface="+mn-lt"/>
            </a:endParaRPr>
          </a:p>
          <a:p>
            <a:pPr lvl="0">
              <a:lnSpc>
                <a:spcPct val="100000"/>
              </a:lnSpc>
              <a:buClr>
                <a:srgbClr val="CF7347"/>
              </a:buClr>
            </a:pPr>
            <a:r>
              <a:rPr lang="en-US" sz="1400" b="1" dirty="0">
                <a:latin typeface="+mn-lt"/>
              </a:rPr>
              <a:t>The program </a:t>
            </a:r>
            <a:r>
              <a:rPr lang="en-US" sz="1400" b="1" u="sng" dirty="0">
                <a:latin typeface="+mn-lt"/>
              </a:rPr>
              <a:t>may not</a:t>
            </a:r>
            <a:r>
              <a:rPr lang="en-US" sz="1400" b="1" dirty="0">
                <a:latin typeface="+mn-lt"/>
              </a:rPr>
              <a:t> terminate clients for:</a:t>
            </a:r>
            <a:endParaRPr lang="en-US" sz="1600" dirty="0">
              <a:latin typeface="+mn-lt"/>
            </a:endParaRPr>
          </a:p>
          <a:p>
            <a:pPr lvl="1">
              <a:lnSpc>
                <a:spcPct val="100000"/>
              </a:lnSpc>
              <a:spcBef>
                <a:spcPts val="600"/>
              </a:spcBef>
              <a:buClr>
                <a:srgbClr val="CF7347"/>
              </a:buClr>
            </a:pPr>
            <a:r>
              <a:rPr lang="en-US" sz="1200" dirty="0">
                <a:latin typeface="+mn-lt"/>
              </a:rPr>
              <a:t>Failure to participate in supportive services</a:t>
            </a:r>
          </a:p>
          <a:p>
            <a:pPr lvl="1">
              <a:lnSpc>
                <a:spcPct val="100000"/>
              </a:lnSpc>
              <a:spcBef>
                <a:spcPts val="600"/>
              </a:spcBef>
              <a:buClr>
                <a:srgbClr val="CF7347"/>
              </a:buClr>
            </a:pPr>
            <a:r>
              <a:rPr lang="en-US" sz="1200" dirty="0">
                <a:latin typeface="+mn-lt"/>
              </a:rPr>
              <a:t>Failure to make progress on a service plan</a:t>
            </a:r>
          </a:p>
          <a:p>
            <a:pPr lvl="1">
              <a:lnSpc>
                <a:spcPct val="100000"/>
              </a:lnSpc>
              <a:spcBef>
                <a:spcPts val="600"/>
              </a:spcBef>
              <a:buClr>
                <a:srgbClr val="CF7347"/>
              </a:buClr>
            </a:pPr>
            <a:r>
              <a:rPr lang="en-US" sz="1200" dirty="0">
                <a:latin typeface="+mn-lt"/>
              </a:rPr>
              <a:t>Loss of income or failure to improve income</a:t>
            </a:r>
          </a:p>
          <a:p>
            <a:pPr lvl="1">
              <a:lnSpc>
                <a:spcPct val="100000"/>
              </a:lnSpc>
              <a:spcBef>
                <a:spcPts val="600"/>
              </a:spcBef>
              <a:buClr>
                <a:srgbClr val="CF7347"/>
              </a:buClr>
            </a:pPr>
            <a:r>
              <a:rPr lang="en-US" sz="1200" dirty="0">
                <a:latin typeface="+mn-lt"/>
              </a:rPr>
              <a:t>Being a victim of domestic violence</a:t>
            </a:r>
          </a:p>
          <a:p>
            <a:pPr marL="114300" indent="0">
              <a:buNone/>
            </a:pPr>
            <a:endParaRPr lang="en-US" dirty="0"/>
          </a:p>
        </p:txBody>
      </p:sp>
      <p:sp>
        <p:nvSpPr>
          <p:cNvPr id="6" name="Google Shape;102;g6de56c2a90_0_6"/>
          <p:cNvSpPr txBox="1"/>
          <p:nvPr/>
        </p:nvSpPr>
        <p:spPr>
          <a:xfrm>
            <a:off x="139818" y="4740158"/>
            <a:ext cx="1401599" cy="277110"/>
          </a:xfrm>
          <a:prstGeom prst="rect">
            <a:avLst/>
          </a:prstGeom>
          <a:noFill/>
          <a:ln>
            <a:noFill/>
          </a:ln>
        </p:spPr>
        <p:txBody>
          <a:bodyPr spcFirstLastPara="1" wrap="square" lIns="27428" tIns="27428" rIns="27428" bIns="27428"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20" b="0" i="0" u="none" strike="noStrike" kern="0" cap="none" spc="0" normalizeH="0" baseline="0" noProof="0" dirty="0">
                <a:ln>
                  <a:noFill/>
                </a:ln>
                <a:solidFill>
                  <a:srgbClr val="424242">
                    <a:lumMod val="50000"/>
                  </a:srgbClr>
                </a:solidFill>
                <a:effectLst/>
                <a:uLnTx/>
                <a:uFillTx/>
                <a:latin typeface="Twentieth Century"/>
                <a:ea typeface="Twentieth Century"/>
                <a:cs typeface="Twentieth Century"/>
                <a:sym typeface="Twentieth Century"/>
              </a:rPr>
              <a:t>#</a:t>
            </a:r>
            <a:r>
              <a:rPr kumimoji="0" lang="en-US" sz="1620" b="0" i="0" u="none" strike="noStrike" kern="0" cap="none" spc="0" normalizeH="0" baseline="0" noProof="0" dirty="0" err="1">
                <a:ln>
                  <a:noFill/>
                </a:ln>
                <a:solidFill>
                  <a:srgbClr val="424242">
                    <a:lumMod val="50000"/>
                  </a:srgbClr>
                </a:solidFill>
                <a:effectLst/>
                <a:uLnTx/>
                <a:uFillTx/>
                <a:latin typeface="Twentieth Century"/>
                <a:ea typeface="Twentieth Century"/>
                <a:cs typeface="Twentieth Century"/>
                <a:sym typeface="Twentieth Century"/>
              </a:rPr>
              <a:t>BmoreYHDP</a:t>
            </a:r>
            <a:endParaRPr kumimoji="0" sz="420" b="0" i="0" u="none" strike="noStrike" kern="0" cap="none" spc="0" normalizeH="0" baseline="0" noProof="0" dirty="0">
              <a:ln>
                <a:noFill/>
              </a:ln>
              <a:solidFill>
                <a:srgbClr val="424242">
                  <a:lumMod val="50000"/>
                </a:srgbClr>
              </a:solidFill>
              <a:effectLst/>
              <a:uLnTx/>
              <a:uFillTx/>
              <a:latin typeface="Arial"/>
              <a:cs typeface="Arial"/>
              <a:sym typeface="Arial"/>
            </a:endParaRPr>
          </a:p>
        </p:txBody>
      </p:sp>
      <p:pic>
        <p:nvPicPr>
          <p:cNvPr id="7" name="Picture 6"/>
          <p:cNvPicPr>
            <a:picLocks noChangeAspect="1"/>
          </p:cNvPicPr>
          <p:nvPr/>
        </p:nvPicPr>
        <p:blipFill>
          <a:blip r:embed="rId2"/>
          <a:stretch>
            <a:fillRect/>
          </a:stretch>
        </p:blipFill>
        <p:spPr>
          <a:xfrm>
            <a:off x="6547144" y="4542992"/>
            <a:ext cx="1585097" cy="524301"/>
          </a:xfrm>
          <a:prstGeom prst="rect">
            <a:avLst/>
          </a:prstGeom>
        </p:spPr>
      </p:pic>
      <p:pic>
        <p:nvPicPr>
          <p:cNvPr id="8" name="Picture 7"/>
          <p:cNvPicPr>
            <a:picLocks noChangeAspect="1"/>
          </p:cNvPicPr>
          <p:nvPr/>
        </p:nvPicPr>
        <p:blipFill>
          <a:blip r:embed="rId3"/>
          <a:stretch>
            <a:fillRect/>
          </a:stretch>
        </p:blipFill>
        <p:spPr>
          <a:xfrm>
            <a:off x="8221436" y="4463737"/>
            <a:ext cx="670618" cy="603556"/>
          </a:xfrm>
          <a:prstGeom prst="rect">
            <a:avLst/>
          </a:prstGeom>
        </p:spPr>
      </p:pic>
      <p:grpSp>
        <p:nvGrpSpPr>
          <p:cNvPr id="9" name="Google Shape;126;g6de56c2a90_0_886"/>
          <p:cNvGrpSpPr/>
          <p:nvPr/>
        </p:nvGrpSpPr>
        <p:grpSpPr>
          <a:xfrm>
            <a:off x="7740250" y="104528"/>
            <a:ext cx="1230070" cy="359041"/>
            <a:chOff x="9852550" y="7584100"/>
            <a:chExt cx="12458750" cy="4549574"/>
          </a:xfrm>
        </p:grpSpPr>
        <p:pic>
          <p:nvPicPr>
            <p:cNvPr id="10" name="Google Shape;127;g6de56c2a90_0_886"/>
            <p:cNvPicPr preferRelativeResize="0"/>
            <p:nvPr/>
          </p:nvPicPr>
          <p:blipFill rotWithShape="1">
            <a:blip r:embed="rId4">
              <a:alphaModFix/>
            </a:blip>
            <a:srcRect/>
            <a:stretch/>
          </p:blipFill>
          <p:spPr>
            <a:xfrm>
              <a:off x="9852550" y="7584100"/>
              <a:ext cx="2975725" cy="4549574"/>
            </a:xfrm>
            <a:prstGeom prst="rect">
              <a:avLst/>
            </a:prstGeom>
            <a:noFill/>
            <a:ln>
              <a:noFill/>
            </a:ln>
          </p:spPr>
        </p:pic>
        <p:pic>
          <p:nvPicPr>
            <p:cNvPr id="11" name="Google Shape;128;g6de56c2a90_0_886"/>
            <p:cNvPicPr preferRelativeResize="0"/>
            <p:nvPr/>
          </p:nvPicPr>
          <p:blipFill rotWithShape="1">
            <a:blip r:embed="rId5">
              <a:alphaModFix/>
            </a:blip>
            <a:srcRect/>
            <a:stretch/>
          </p:blipFill>
          <p:spPr>
            <a:xfrm>
              <a:off x="12499650" y="8468175"/>
              <a:ext cx="4088200" cy="2726607"/>
            </a:xfrm>
            <a:prstGeom prst="rect">
              <a:avLst/>
            </a:prstGeom>
            <a:noFill/>
            <a:ln>
              <a:noFill/>
            </a:ln>
          </p:spPr>
        </p:pic>
        <p:pic>
          <p:nvPicPr>
            <p:cNvPr id="12" name="Google Shape;129;g6de56c2a90_0_886"/>
            <p:cNvPicPr preferRelativeResize="0"/>
            <p:nvPr/>
          </p:nvPicPr>
          <p:blipFill rotWithShape="1">
            <a:blip r:embed="rId6">
              <a:alphaModFix/>
            </a:blip>
            <a:srcRect/>
            <a:stretch/>
          </p:blipFill>
          <p:spPr>
            <a:xfrm>
              <a:off x="14897675" y="8361225"/>
              <a:ext cx="4474074" cy="2833551"/>
            </a:xfrm>
            <a:prstGeom prst="rect">
              <a:avLst/>
            </a:prstGeom>
            <a:noFill/>
            <a:ln>
              <a:noFill/>
            </a:ln>
          </p:spPr>
        </p:pic>
        <p:pic>
          <p:nvPicPr>
            <p:cNvPr id="13" name="Google Shape;130;g6de56c2a90_0_886"/>
            <p:cNvPicPr preferRelativeResize="0"/>
            <p:nvPr/>
          </p:nvPicPr>
          <p:blipFill rotWithShape="1">
            <a:blip r:embed="rId7">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16056751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54" y="277665"/>
            <a:ext cx="8520600" cy="733500"/>
          </a:xfrm>
        </p:spPr>
        <p:txBody>
          <a:bodyPr/>
          <a:lstStyle/>
          <a:p>
            <a:r>
              <a:rPr lang="en-US" dirty="0"/>
              <a:t>What is Coordinated Access?</a:t>
            </a:r>
          </a:p>
        </p:txBody>
      </p:sp>
      <p:sp>
        <p:nvSpPr>
          <p:cNvPr id="3" name="Text Placeholder 2"/>
          <p:cNvSpPr>
            <a:spLocks noGrp="1"/>
          </p:cNvSpPr>
          <p:nvPr>
            <p:ph type="body" idx="1"/>
          </p:nvPr>
        </p:nvSpPr>
        <p:spPr>
          <a:xfrm>
            <a:off x="155922" y="1259219"/>
            <a:ext cx="8520600" cy="3709984"/>
          </a:xfrm>
        </p:spPr>
        <p:txBody>
          <a:bodyPr/>
          <a:lstStyle/>
          <a:p>
            <a:pPr>
              <a:buClr>
                <a:srgbClr val="CF7347"/>
              </a:buClr>
            </a:pPr>
            <a:r>
              <a:rPr lang="en-US" dirty="0"/>
              <a:t>A central and standard system that prioritizes housing and services for individuals and families experiencing homelessness.</a:t>
            </a:r>
          </a:p>
          <a:p>
            <a:pPr lvl="1">
              <a:buClr>
                <a:srgbClr val="CF7347"/>
              </a:buClr>
            </a:pPr>
            <a:r>
              <a:rPr lang="en-US" sz="1500" dirty="0">
                <a:latin typeface="+mn-lt"/>
              </a:rPr>
              <a:t>Currently is operational for entry into permanent housing programs </a:t>
            </a:r>
            <a:endParaRPr lang="en-US" sz="1500" dirty="0" smtClean="0">
              <a:latin typeface="+mn-lt"/>
            </a:endParaRPr>
          </a:p>
          <a:p>
            <a:pPr lvl="1">
              <a:buClr>
                <a:srgbClr val="CF7347"/>
              </a:buClr>
            </a:pPr>
            <a:r>
              <a:rPr lang="en-US" sz="1500" dirty="0" smtClean="0">
                <a:latin typeface="+mn-lt"/>
              </a:rPr>
              <a:t>Housing </a:t>
            </a:r>
            <a:r>
              <a:rPr lang="en-US" sz="1500" dirty="0">
                <a:latin typeface="+mn-lt"/>
              </a:rPr>
              <a:t>programs must receive all referrals through the Coordinated Access assessment and referral process.</a:t>
            </a:r>
          </a:p>
          <a:p>
            <a:pPr marL="596900" lvl="1" indent="0">
              <a:buNone/>
            </a:pPr>
            <a:endParaRPr lang="en-US" dirty="0"/>
          </a:p>
        </p:txBody>
      </p:sp>
      <p:pic>
        <p:nvPicPr>
          <p:cNvPr id="6" name="Picture 5"/>
          <p:cNvPicPr>
            <a:picLocks noChangeAspect="1"/>
          </p:cNvPicPr>
          <p:nvPr/>
        </p:nvPicPr>
        <p:blipFill>
          <a:blip r:embed="rId3"/>
          <a:stretch>
            <a:fillRect/>
          </a:stretch>
        </p:blipFill>
        <p:spPr>
          <a:xfrm>
            <a:off x="6547144" y="4542992"/>
            <a:ext cx="1585097" cy="524301"/>
          </a:xfrm>
          <a:prstGeom prst="rect">
            <a:avLst/>
          </a:prstGeom>
        </p:spPr>
      </p:pic>
      <p:pic>
        <p:nvPicPr>
          <p:cNvPr id="7" name="Picture 6"/>
          <p:cNvPicPr>
            <a:picLocks noChangeAspect="1"/>
          </p:cNvPicPr>
          <p:nvPr/>
        </p:nvPicPr>
        <p:blipFill>
          <a:blip r:embed="rId4"/>
          <a:stretch>
            <a:fillRect/>
          </a:stretch>
        </p:blipFill>
        <p:spPr>
          <a:xfrm>
            <a:off x="8221436" y="4463737"/>
            <a:ext cx="670618" cy="603556"/>
          </a:xfrm>
          <a:prstGeom prst="rect">
            <a:avLst/>
          </a:prstGeom>
        </p:spPr>
      </p:pic>
      <p:grpSp>
        <p:nvGrpSpPr>
          <p:cNvPr id="8" name="Google Shape;126;g6de56c2a90_0_886"/>
          <p:cNvGrpSpPr/>
          <p:nvPr/>
        </p:nvGrpSpPr>
        <p:grpSpPr>
          <a:xfrm>
            <a:off x="7740250" y="104528"/>
            <a:ext cx="1230070" cy="359041"/>
            <a:chOff x="9852550" y="7584100"/>
            <a:chExt cx="12458750" cy="4549574"/>
          </a:xfrm>
        </p:grpSpPr>
        <p:pic>
          <p:nvPicPr>
            <p:cNvPr id="9" name="Google Shape;127;g6de56c2a90_0_886"/>
            <p:cNvPicPr preferRelativeResize="0"/>
            <p:nvPr/>
          </p:nvPicPr>
          <p:blipFill rotWithShape="1">
            <a:blip r:embed="rId5">
              <a:alphaModFix/>
            </a:blip>
            <a:srcRect/>
            <a:stretch/>
          </p:blipFill>
          <p:spPr>
            <a:xfrm>
              <a:off x="9852550" y="7584100"/>
              <a:ext cx="2975725" cy="4549574"/>
            </a:xfrm>
            <a:prstGeom prst="rect">
              <a:avLst/>
            </a:prstGeom>
            <a:noFill/>
            <a:ln>
              <a:noFill/>
            </a:ln>
          </p:spPr>
        </p:pic>
        <p:pic>
          <p:nvPicPr>
            <p:cNvPr id="10" name="Google Shape;128;g6de56c2a90_0_886"/>
            <p:cNvPicPr preferRelativeResize="0"/>
            <p:nvPr/>
          </p:nvPicPr>
          <p:blipFill rotWithShape="1">
            <a:blip r:embed="rId6">
              <a:alphaModFix/>
            </a:blip>
            <a:srcRect/>
            <a:stretch/>
          </p:blipFill>
          <p:spPr>
            <a:xfrm>
              <a:off x="12499650" y="8468175"/>
              <a:ext cx="4088200" cy="2726607"/>
            </a:xfrm>
            <a:prstGeom prst="rect">
              <a:avLst/>
            </a:prstGeom>
            <a:noFill/>
            <a:ln>
              <a:noFill/>
            </a:ln>
          </p:spPr>
        </p:pic>
        <p:pic>
          <p:nvPicPr>
            <p:cNvPr id="11" name="Google Shape;129;g6de56c2a90_0_886"/>
            <p:cNvPicPr preferRelativeResize="0"/>
            <p:nvPr/>
          </p:nvPicPr>
          <p:blipFill rotWithShape="1">
            <a:blip r:embed="rId7">
              <a:alphaModFix/>
            </a:blip>
            <a:srcRect/>
            <a:stretch/>
          </p:blipFill>
          <p:spPr>
            <a:xfrm>
              <a:off x="14897675" y="8361225"/>
              <a:ext cx="4474074" cy="2833551"/>
            </a:xfrm>
            <a:prstGeom prst="rect">
              <a:avLst/>
            </a:prstGeom>
            <a:noFill/>
            <a:ln>
              <a:noFill/>
            </a:ln>
          </p:spPr>
        </p:pic>
        <p:pic>
          <p:nvPicPr>
            <p:cNvPr id="12" name="Google Shape;130;g6de56c2a90_0_886"/>
            <p:cNvPicPr preferRelativeResize="0"/>
            <p:nvPr/>
          </p:nvPicPr>
          <p:blipFill rotWithShape="1">
            <a:blip r:embed="rId8">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3430048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YHDP Overview</a:t>
            </a:r>
          </a:p>
        </p:txBody>
      </p:sp>
      <p:pic>
        <p:nvPicPr>
          <p:cNvPr id="4" name="Picture 3"/>
          <p:cNvPicPr>
            <a:picLocks noChangeAspect="1"/>
          </p:cNvPicPr>
          <p:nvPr/>
        </p:nvPicPr>
        <p:blipFill>
          <a:blip r:embed="rId2"/>
          <a:stretch>
            <a:fillRect/>
          </a:stretch>
        </p:blipFill>
        <p:spPr>
          <a:xfrm>
            <a:off x="6726759" y="4513956"/>
            <a:ext cx="1585097" cy="524301"/>
          </a:xfrm>
          <a:prstGeom prst="rect">
            <a:avLst/>
          </a:prstGeom>
        </p:spPr>
      </p:pic>
      <p:pic>
        <p:nvPicPr>
          <p:cNvPr id="5" name="Picture 4"/>
          <p:cNvPicPr>
            <a:picLocks noChangeAspect="1"/>
          </p:cNvPicPr>
          <p:nvPr/>
        </p:nvPicPr>
        <p:blipFill>
          <a:blip r:embed="rId3"/>
          <a:stretch>
            <a:fillRect/>
          </a:stretch>
        </p:blipFill>
        <p:spPr>
          <a:xfrm>
            <a:off x="8377891" y="4434701"/>
            <a:ext cx="670618" cy="603556"/>
          </a:xfrm>
          <a:prstGeom prst="rect">
            <a:avLst/>
          </a:prstGeom>
        </p:spPr>
      </p:pic>
      <p:sp>
        <p:nvSpPr>
          <p:cNvPr id="6" name="Google Shape;102;g6de56c2a90_0_6"/>
          <p:cNvSpPr txBox="1"/>
          <p:nvPr/>
        </p:nvSpPr>
        <p:spPr>
          <a:xfrm>
            <a:off x="139818" y="4740158"/>
            <a:ext cx="1401599" cy="277110"/>
          </a:xfrm>
          <a:prstGeom prst="rect">
            <a:avLst/>
          </a:prstGeom>
          <a:noFill/>
          <a:ln>
            <a:noFill/>
          </a:ln>
        </p:spPr>
        <p:txBody>
          <a:bodyPr spcFirstLastPara="1" wrap="square" lIns="27428" tIns="27428" rIns="27428" bIns="27428" anchor="t" anchorCtr="0">
            <a:noAutofit/>
          </a:bodyPr>
          <a:lstStyle/>
          <a:p>
            <a:r>
              <a:rPr lang="en-US" sz="1620" dirty="0">
                <a:solidFill>
                  <a:schemeClr val="bg2">
                    <a:lumMod val="50000"/>
                  </a:schemeClr>
                </a:solidFill>
                <a:latin typeface="Twentieth Century"/>
                <a:ea typeface="Twentieth Century"/>
                <a:cs typeface="Twentieth Century"/>
                <a:sym typeface="Twentieth Century"/>
              </a:rPr>
              <a:t>#</a:t>
            </a:r>
            <a:r>
              <a:rPr lang="en-US" sz="1620" dirty="0" err="1">
                <a:solidFill>
                  <a:schemeClr val="bg2">
                    <a:lumMod val="50000"/>
                  </a:schemeClr>
                </a:solidFill>
                <a:latin typeface="Twentieth Century"/>
                <a:ea typeface="Twentieth Century"/>
                <a:cs typeface="Twentieth Century"/>
                <a:sym typeface="Twentieth Century"/>
              </a:rPr>
              <a:t>BmoreYHDP</a:t>
            </a:r>
            <a:endParaRPr sz="420" dirty="0">
              <a:solidFill>
                <a:schemeClr val="bg2">
                  <a:lumMod val="50000"/>
                </a:schemeClr>
              </a:solidFill>
            </a:endParaRPr>
          </a:p>
        </p:txBody>
      </p:sp>
      <p:grpSp>
        <p:nvGrpSpPr>
          <p:cNvPr id="7" name="Google Shape;126;g6de56c2a90_0_886"/>
          <p:cNvGrpSpPr/>
          <p:nvPr/>
        </p:nvGrpSpPr>
        <p:grpSpPr>
          <a:xfrm>
            <a:off x="7740250" y="104528"/>
            <a:ext cx="1230070" cy="359041"/>
            <a:chOff x="9852550" y="7584100"/>
            <a:chExt cx="12458750" cy="4549574"/>
          </a:xfrm>
        </p:grpSpPr>
        <p:pic>
          <p:nvPicPr>
            <p:cNvPr id="8" name="Google Shape;127;g6de56c2a90_0_886"/>
            <p:cNvPicPr preferRelativeResize="0"/>
            <p:nvPr/>
          </p:nvPicPr>
          <p:blipFill rotWithShape="1">
            <a:blip r:embed="rId4">
              <a:alphaModFix/>
            </a:blip>
            <a:srcRect/>
            <a:stretch/>
          </p:blipFill>
          <p:spPr>
            <a:xfrm>
              <a:off x="9852550" y="7584100"/>
              <a:ext cx="2975725" cy="4549574"/>
            </a:xfrm>
            <a:prstGeom prst="rect">
              <a:avLst/>
            </a:prstGeom>
            <a:noFill/>
            <a:ln>
              <a:noFill/>
            </a:ln>
          </p:spPr>
        </p:pic>
        <p:pic>
          <p:nvPicPr>
            <p:cNvPr id="9" name="Google Shape;128;g6de56c2a90_0_886"/>
            <p:cNvPicPr preferRelativeResize="0"/>
            <p:nvPr/>
          </p:nvPicPr>
          <p:blipFill rotWithShape="1">
            <a:blip r:embed="rId5">
              <a:alphaModFix/>
            </a:blip>
            <a:srcRect/>
            <a:stretch/>
          </p:blipFill>
          <p:spPr>
            <a:xfrm>
              <a:off x="12499650" y="8468175"/>
              <a:ext cx="4088200" cy="2726607"/>
            </a:xfrm>
            <a:prstGeom prst="rect">
              <a:avLst/>
            </a:prstGeom>
            <a:noFill/>
            <a:ln>
              <a:noFill/>
            </a:ln>
          </p:spPr>
        </p:pic>
        <p:pic>
          <p:nvPicPr>
            <p:cNvPr id="10" name="Google Shape;129;g6de56c2a90_0_886"/>
            <p:cNvPicPr preferRelativeResize="0"/>
            <p:nvPr/>
          </p:nvPicPr>
          <p:blipFill rotWithShape="1">
            <a:blip r:embed="rId6">
              <a:alphaModFix/>
            </a:blip>
            <a:srcRect/>
            <a:stretch/>
          </p:blipFill>
          <p:spPr>
            <a:xfrm>
              <a:off x="14897675" y="8361225"/>
              <a:ext cx="4474074" cy="2833551"/>
            </a:xfrm>
            <a:prstGeom prst="rect">
              <a:avLst/>
            </a:prstGeom>
            <a:noFill/>
            <a:ln>
              <a:noFill/>
            </a:ln>
          </p:spPr>
        </p:pic>
        <p:pic>
          <p:nvPicPr>
            <p:cNvPr id="11" name="Google Shape;130;g6de56c2a90_0_886"/>
            <p:cNvPicPr preferRelativeResize="0"/>
            <p:nvPr/>
          </p:nvPicPr>
          <p:blipFill rotWithShape="1">
            <a:blip r:embed="rId7">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2617278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05" y="472009"/>
            <a:ext cx="8520600" cy="891150"/>
          </a:xfrm>
        </p:spPr>
        <p:txBody>
          <a:bodyPr/>
          <a:lstStyle/>
          <a:p>
            <a:r>
              <a:rPr lang="en-US" dirty="0"/>
              <a:t>Homeless Management Information System (HMIS)</a:t>
            </a:r>
          </a:p>
        </p:txBody>
      </p:sp>
      <p:sp>
        <p:nvSpPr>
          <p:cNvPr id="3" name="Text Placeholder 2"/>
          <p:cNvSpPr>
            <a:spLocks noGrp="1"/>
          </p:cNvSpPr>
          <p:nvPr>
            <p:ph type="body" idx="1"/>
          </p:nvPr>
        </p:nvSpPr>
        <p:spPr>
          <a:xfrm>
            <a:off x="222105" y="1395352"/>
            <a:ext cx="8520600" cy="3508275"/>
          </a:xfrm>
        </p:spPr>
        <p:txBody>
          <a:bodyPr/>
          <a:lstStyle/>
          <a:p>
            <a:pPr>
              <a:lnSpc>
                <a:spcPct val="150000"/>
              </a:lnSpc>
              <a:buClr>
                <a:srgbClr val="CF7347"/>
              </a:buClr>
            </a:pPr>
            <a:r>
              <a:rPr lang="en-US" dirty="0">
                <a:latin typeface="+mn-lt"/>
              </a:rPr>
              <a:t>Centralized database that all providers must use to enter client and programmatic data.</a:t>
            </a:r>
          </a:p>
          <a:p>
            <a:pPr>
              <a:lnSpc>
                <a:spcPct val="150000"/>
              </a:lnSpc>
              <a:buClr>
                <a:srgbClr val="CF7347"/>
              </a:buClr>
            </a:pPr>
            <a:endParaRPr lang="en-US" sz="800" dirty="0">
              <a:latin typeface="+mn-lt"/>
            </a:endParaRPr>
          </a:p>
          <a:p>
            <a:pPr>
              <a:lnSpc>
                <a:spcPct val="150000"/>
              </a:lnSpc>
              <a:buClr>
                <a:srgbClr val="CF7347"/>
              </a:buClr>
            </a:pPr>
            <a:r>
              <a:rPr lang="en-US" dirty="0">
                <a:latin typeface="+mn-lt"/>
              </a:rPr>
              <a:t>Is operated by MOHS in accordance with federal regulations.</a:t>
            </a:r>
          </a:p>
          <a:p>
            <a:pPr>
              <a:lnSpc>
                <a:spcPct val="150000"/>
              </a:lnSpc>
              <a:buClr>
                <a:srgbClr val="CF7347"/>
              </a:buClr>
            </a:pPr>
            <a:endParaRPr lang="en-US" sz="800" dirty="0">
              <a:latin typeface="+mn-lt"/>
            </a:endParaRPr>
          </a:p>
          <a:p>
            <a:pPr>
              <a:lnSpc>
                <a:spcPct val="150000"/>
              </a:lnSpc>
              <a:buClr>
                <a:srgbClr val="CF7347"/>
              </a:buClr>
            </a:pPr>
            <a:r>
              <a:rPr lang="en-US" dirty="0">
                <a:latin typeface="+mn-lt"/>
              </a:rPr>
              <a:t>MOHS provides technical assistance to ensure compliance and data quality</a:t>
            </a:r>
            <a:r>
              <a:rPr lang="en-US" dirty="0"/>
              <a:t>.</a:t>
            </a:r>
          </a:p>
        </p:txBody>
      </p:sp>
      <p:sp>
        <p:nvSpPr>
          <p:cNvPr id="6" name="Google Shape;102;g6de56c2a90_0_6"/>
          <p:cNvSpPr txBox="1"/>
          <p:nvPr/>
        </p:nvSpPr>
        <p:spPr>
          <a:xfrm>
            <a:off x="139818" y="4740158"/>
            <a:ext cx="1401599" cy="277110"/>
          </a:xfrm>
          <a:prstGeom prst="rect">
            <a:avLst/>
          </a:prstGeom>
          <a:noFill/>
          <a:ln>
            <a:noFill/>
          </a:ln>
        </p:spPr>
        <p:txBody>
          <a:bodyPr spcFirstLastPara="1" wrap="square" lIns="27428" tIns="27428" rIns="27428" bIns="27428"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20" b="0" i="0" u="none" strike="noStrike" kern="0" cap="none" spc="0" normalizeH="0" baseline="0" noProof="0" dirty="0">
                <a:ln>
                  <a:noFill/>
                </a:ln>
                <a:solidFill>
                  <a:srgbClr val="424242">
                    <a:lumMod val="50000"/>
                  </a:srgbClr>
                </a:solidFill>
                <a:effectLst/>
                <a:uLnTx/>
                <a:uFillTx/>
                <a:latin typeface="Twentieth Century"/>
                <a:ea typeface="Twentieth Century"/>
                <a:cs typeface="Twentieth Century"/>
                <a:sym typeface="Twentieth Century"/>
              </a:rPr>
              <a:t>#</a:t>
            </a:r>
            <a:r>
              <a:rPr kumimoji="0" lang="en-US" sz="1620" b="0" i="0" u="none" strike="noStrike" kern="0" cap="none" spc="0" normalizeH="0" baseline="0" noProof="0" dirty="0" err="1">
                <a:ln>
                  <a:noFill/>
                </a:ln>
                <a:solidFill>
                  <a:srgbClr val="424242">
                    <a:lumMod val="50000"/>
                  </a:srgbClr>
                </a:solidFill>
                <a:effectLst/>
                <a:uLnTx/>
                <a:uFillTx/>
                <a:latin typeface="Twentieth Century"/>
                <a:ea typeface="Twentieth Century"/>
                <a:cs typeface="Twentieth Century"/>
                <a:sym typeface="Twentieth Century"/>
              </a:rPr>
              <a:t>BmoreYHDP</a:t>
            </a:r>
            <a:endParaRPr kumimoji="0" sz="420" b="0" i="0" u="none" strike="noStrike" kern="0" cap="none" spc="0" normalizeH="0" baseline="0" noProof="0" dirty="0">
              <a:ln>
                <a:noFill/>
              </a:ln>
              <a:solidFill>
                <a:srgbClr val="424242">
                  <a:lumMod val="50000"/>
                </a:srgbClr>
              </a:solidFill>
              <a:effectLst/>
              <a:uLnTx/>
              <a:uFillTx/>
              <a:latin typeface="Arial"/>
              <a:cs typeface="Arial"/>
              <a:sym typeface="Arial"/>
            </a:endParaRPr>
          </a:p>
        </p:txBody>
      </p:sp>
      <p:pic>
        <p:nvPicPr>
          <p:cNvPr id="7" name="Picture 6"/>
          <p:cNvPicPr>
            <a:picLocks noChangeAspect="1"/>
          </p:cNvPicPr>
          <p:nvPr/>
        </p:nvPicPr>
        <p:blipFill>
          <a:blip r:embed="rId2"/>
          <a:stretch>
            <a:fillRect/>
          </a:stretch>
        </p:blipFill>
        <p:spPr>
          <a:xfrm>
            <a:off x="6547144" y="4542992"/>
            <a:ext cx="1585097" cy="524301"/>
          </a:xfrm>
          <a:prstGeom prst="rect">
            <a:avLst/>
          </a:prstGeom>
        </p:spPr>
      </p:pic>
      <p:pic>
        <p:nvPicPr>
          <p:cNvPr id="8" name="Picture 7"/>
          <p:cNvPicPr>
            <a:picLocks noChangeAspect="1"/>
          </p:cNvPicPr>
          <p:nvPr/>
        </p:nvPicPr>
        <p:blipFill>
          <a:blip r:embed="rId3"/>
          <a:stretch>
            <a:fillRect/>
          </a:stretch>
        </p:blipFill>
        <p:spPr>
          <a:xfrm>
            <a:off x="8221436" y="4463737"/>
            <a:ext cx="670618" cy="603556"/>
          </a:xfrm>
          <a:prstGeom prst="rect">
            <a:avLst/>
          </a:prstGeom>
        </p:spPr>
      </p:pic>
      <p:grpSp>
        <p:nvGrpSpPr>
          <p:cNvPr id="14" name="Google Shape;126;g6de56c2a90_0_886"/>
          <p:cNvGrpSpPr/>
          <p:nvPr/>
        </p:nvGrpSpPr>
        <p:grpSpPr>
          <a:xfrm>
            <a:off x="7740250" y="104528"/>
            <a:ext cx="1230070" cy="359041"/>
            <a:chOff x="9852550" y="7584100"/>
            <a:chExt cx="12458750" cy="4549574"/>
          </a:xfrm>
        </p:grpSpPr>
        <p:pic>
          <p:nvPicPr>
            <p:cNvPr id="15" name="Google Shape;127;g6de56c2a90_0_886"/>
            <p:cNvPicPr preferRelativeResize="0"/>
            <p:nvPr/>
          </p:nvPicPr>
          <p:blipFill rotWithShape="1">
            <a:blip r:embed="rId4">
              <a:alphaModFix/>
            </a:blip>
            <a:srcRect/>
            <a:stretch/>
          </p:blipFill>
          <p:spPr>
            <a:xfrm>
              <a:off x="9852550" y="7584100"/>
              <a:ext cx="2975725" cy="4549574"/>
            </a:xfrm>
            <a:prstGeom prst="rect">
              <a:avLst/>
            </a:prstGeom>
            <a:noFill/>
            <a:ln>
              <a:noFill/>
            </a:ln>
          </p:spPr>
        </p:pic>
        <p:pic>
          <p:nvPicPr>
            <p:cNvPr id="16" name="Google Shape;128;g6de56c2a90_0_886"/>
            <p:cNvPicPr preferRelativeResize="0"/>
            <p:nvPr/>
          </p:nvPicPr>
          <p:blipFill rotWithShape="1">
            <a:blip r:embed="rId5">
              <a:alphaModFix/>
            </a:blip>
            <a:srcRect/>
            <a:stretch/>
          </p:blipFill>
          <p:spPr>
            <a:xfrm>
              <a:off x="12499650" y="8468175"/>
              <a:ext cx="4088200" cy="2726607"/>
            </a:xfrm>
            <a:prstGeom prst="rect">
              <a:avLst/>
            </a:prstGeom>
            <a:noFill/>
            <a:ln>
              <a:noFill/>
            </a:ln>
          </p:spPr>
        </p:pic>
        <p:pic>
          <p:nvPicPr>
            <p:cNvPr id="17" name="Google Shape;129;g6de56c2a90_0_886"/>
            <p:cNvPicPr preferRelativeResize="0"/>
            <p:nvPr/>
          </p:nvPicPr>
          <p:blipFill rotWithShape="1">
            <a:blip r:embed="rId6">
              <a:alphaModFix/>
            </a:blip>
            <a:srcRect/>
            <a:stretch/>
          </p:blipFill>
          <p:spPr>
            <a:xfrm>
              <a:off x="14897675" y="8361225"/>
              <a:ext cx="4474074" cy="2833551"/>
            </a:xfrm>
            <a:prstGeom prst="rect">
              <a:avLst/>
            </a:prstGeom>
            <a:noFill/>
            <a:ln>
              <a:noFill/>
            </a:ln>
          </p:spPr>
        </p:pic>
        <p:pic>
          <p:nvPicPr>
            <p:cNvPr id="18" name="Google Shape;130;g6de56c2a90_0_886"/>
            <p:cNvPicPr preferRelativeResize="0"/>
            <p:nvPr/>
          </p:nvPicPr>
          <p:blipFill rotWithShape="1">
            <a:blip r:embed="rId7">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3831845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YHDP Waivers</a:t>
            </a:r>
          </a:p>
        </p:txBody>
      </p:sp>
      <p:pic>
        <p:nvPicPr>
          <p:cNvPr id="4" name="Picture 3"/>
          <p:cNvPicPr>
            <a:picLocks noChangeAspect="1"/>
          </p:cNvPicPr>
          <p:nvPr/>
        </p:nvPicPr>
        <p:blipFill>
          <a:blip r:embed="rId2"/>
          <a:stretch>
            <a:fillRect/>
          </a:stretch>
        </p:blipFill>
        <p:spPr>
          <a:xfrm>
            <a:off x="6726759" y="4513956"/>
            <a:ext cx="1585097" cy="524301"/>
          </a:xfrm>
          <a:prstGeom prst="rect">
            <a:avLst/>
          </a:prstGeom>
        </p:spPr>
      </p:pic>
      <p:pic>
        <p:nvPicPr>
          <p:cNvPr id="5" name="Picture 4"/>
          <p:cNvPicPr>
            <a:picLocks noChangeAspect="1"/>
          </p:cNvPicPr>
          <p:nvPr/>
        </p:nvPicPr>
        <p:blipFill>
          <a:blip r:embed="rId3"/>
          <a:stretch>
            <a:fillRect/>
          </a:stretch>
        </p:blipFill>
        <p:spPr>
          <a:xfrm>
            <a:off x="8377891" y="4434701"/>
            <a:ext cx="670618" cy="603556"/>
          </a:xfrm>
          <a:prstGeom prst="rect">
            <a:avLst/>
          </a:prstGeom>
        </p:spPr>
      </p:pic>
      <p:sp>
        <p:nvSpPr>
          <p:cNvPr id="6" name="Google Shape;102;g6de56c2a90_0_6"/>
          <p:cNvSpPr txBox="1"/>
          <p:nvPr/>
        </p:nvSpPr>
        <p:spPr>
          <a:xfrm>
            <a:off x="139818" y="4740158"/>
            <a:ext cx="1401599" cy="277110"/>
          </a:xfrm>
          <a:prstGeom prst="rect">
            <a:avLst/>
          </a:prstGeom>
          <a:noFill/>
          <a:ln>
            <a:noFill/>
          </a:ln>
        </p:spPr>
        <p:txBody>
          <a:bodyPr spcFirstLastPara="1" wrap="square" lIns="27428" tIns="27428" rIns="27428" bIns="27428" anchor="t" anchorCtr="0">
            <a:noAutofit/>
          </a:bodyPr>
          <a:lstStyle/>
          <a:p>
            <a:r>
              <a:rPr lang="en-US" sz="1620" dirty="0">
                <a:solidFill>
                  <a:schemeClr val="bg2">
                    <a:lumMod val="50000"/>
                  </a:schemeClr>
                </a:solidFill>
                <a:latin typeface="Twentieth Century"/>
                <a:ea typeface="Twentieth Century"/>
                <a:cs typeface="Twentieth Century"/>
                <a:sym typeface="Twentieth Century"/>
              </a:rPr>
              <a:t>#</a:t>
            </a:r>
            <a:r>
              <a:rPr lang="en-US" sz="1620" dirty="0" err="1">
                <a:solidFill>
                  <a:schemeClr val="bg2">
                    <a:lumMod val="50000"/>
                  </a:schemeClr>
                </a:solidFill>
                <a:latin typeface="Twentieth Century"/>
                <a:ea typeface="Twentieth Century"/>
                <a:cs typeface="Twentieth Century"/>
                <a:sym typeface="Twentieth Century"/>
              </a:rPr>
              <a:t>BmoreYHDP</a:t>
            </a:r>
            <a:endParaRPr sz="420" dirty="0">
              <a:solidFill>
                <a:schemeClr val="bg2">
                  <a:lumMod val="50000"/>
                </a:schemeClr>
              </a:solidFill>
            </a:endParaRPr>
          </a:p>
        </p:txBody>
      </p:sp>
      <p:grpSp>
        <p:nvGrpSpPr>
          <p:cNvPr id="7" name="Google Shape;126;g6de56c2a90_0_886"/>
          <p:cNvGrpSpPr/>
          <p:nvPr/>
        </p:nvGrpSpPr>
        <p:grpSpPr>
          <a:xfrm>
            <a:off x="7740250" y="104528"/>
            <a:ext cx="1230070" cy="359041"/>
            <a:chOff x="9852550" y="7584100"/>
            <a:chExt cx="12458750" cy="4549574"/>
          </a:xfrm>
        </p:grpSpPr>
        <p:pic>
          <p:nvPicPr>
            <p:cNvPr id="8" name="Google Shape;127;g6de56c2a90_0_886"/>
            <p:cNvPicPr preferRelativeResize="0"/>
            <p:nvPr/>
          </p:nvPicPr>
          <p:blipFill rotWithShape="1">
            <a:blip r:embed="rId4">
              <a:alphaModFix/>
            </a:blip>
            <a:srcRect/>
            <a:stretch/>
          </p:blipFill>
          <p:spPr>
            <a:xfrm>
              <a:off x="9852550" y="7584100"/>
              <a:ext cx="2975725" cy="4549574"/>
            </a:xfrm>
            <a:prstGeom prst="rect">
              <a:avLst/>
            </a:prstGeom>
            <a:noFill/>
            <a:ln>
              <a:noFill/>
            </a:ln>
          </p:spPr>
        </p:pic>
        <p:pic>
          <p:nvPicPr>
            <p:cNvPr id="9" name="Google Shape;128;g6de56c2a90_0_886"/>
            <p:cNvPicPr preferRelativeResize="0"/>
            <p:nvPr/>
          </p:nvPicPr>
          <p:blipFill rotWithShape="1">
            <a:blip r:embed="rId5">
              <a:alphaModFix/>
            </a:blip>
            <a:srcRect/>
            <a:stretch/>
          </p:blipFill>
          <p:spPr>
            <a:xfrm>
              <a:off x="12499650" y="8468175"/>
              <a:ext cx="4088200" cy="2726607"/>
            </a:xfrm>
            <a:prstGeom prst="rect">
              <a:avLst/>
            </a:prstGeom>
            <a:noFill/>
            <a:ln>
              <a:noFill/>
            </a:ln>
          </p:spPr>
        </p:pic>
        <p:pic>
          <p:nvPicPr>
            <p:cNvPr id="10" name="Google Shape;129;g6de56c2a90_0_886"/>
            <p:cNvPicPr preferRelativeResize="0"/>
            <p:nvPr/>
          </p:nvPicPr>
          <p:blipFill rotWithShape="1">
            <a:blip r:embed="rId6">
              <a:alphaModFix/>
            </a:blip>
            <a:srcRect/>
            <a:stretch/>
          </p:blipFill>
          <p:spPr>
            <a:xfrm>
              <a:off x="14897675" y="8361225"/>
              <a:ext cx="4474074" cy="2833551"/>
            </a:xfrm>
            <a:prstGeom prst="rect">
              <a:avLst/>
            </a:prstGeom>
            <a:noFill/>
            <a:ln>
              <a:noFill/>
            </a:ln>
          </p:spPr>
        </p:pic>
        <p:pic>
          <p:nvPicPr>
            <p:cNvPr id="11" name="Google Shape;130;g6de56c2a90_0_886"/>
            <p:cNvPicPr preferRelativeResize="0"/>
            <p:nvPr/>
          </p:nvPicPr>
          <p:blipFill rotWithShape="1">
            <a:blip r:embed="rId7">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10892841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32" name="Google Shape;132;g6de56c2a90_0_886"/>
          <p:cNvSpPr txBox="1"/>
          <p:nvPr/>
        </p:nvSpPr>
        <p:spPr>
          <a:xfrm>
            <a:off x="1348133" y="4760259"/>
            <a:ext cx="1392378" cy="257009"/>
          </a:xfrm>
          <a:prstGeom prst="rect">
            <a:avLst/>
          </a:prstGeom>
          <a:noFill/>
          <a:ln>
            <a:noFill/>
          </a:ln>
        </p:spPr>
        <p:txBody>
          <a:bodyPr spcFirstLastPara="1" wrap="square" lIns="27428" tIns="27428" rIns="27428" bIns="27428" anchor="t"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srgbClr val="000000"/>
                </a:solidFill>
                <a:effectLst/>
                <a:uLnTx/>
                <a:uFillTx/>
                <a:latin typeface="Twentieth Century"/>
                <a:ea typeface="Twentieth Century"/>
                <a:cs typeface="Twentieth Century"/>
                <a:sym typeface="Twentieth Century"/>
              </a:rPr>
              <a:t>#</a:t>
            </a:r>
            <a:r>
              <a:rPr kumimoji="0" lang="en-US" sz="1350" b="0" i="0" u="none" strike="noStrike" kern="1200" cap="none" spc="0" normalizeH="0" baseline="0" noProof="0" dirty="0" err="1">
                <a:ln>
                  <a:noFill/>
                </a:ln>
                <a:solidFill>
                  <a:srgbClr val="000000"/>
                </a:solidFill>
                <a:effectLst/>
                <a:uLnTx/>
                <a:uFillTx/>
                <a:latin typeface="Twentieth Century"/>
                <a:ea typeface="Twentieth Century"/>
                <a:cs typeface="Twentieth Century"/>
                <a:sym typeface="Twentieth Century"/>
              </a:rPr>
              <a:t>BmoreYHDP</a:t>
            </a:r>
            <a:endParaRPr kumimoji="0" sz="135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12" name="Title 1"/>
          <p:cNvSpPr txBox="1">
            <a:spLocks/>
          </p:cNvSpPr>
          <p:nvPr/>
        </p:nvSpPr>
        <p:spPr>
          <a:xfrm>
            <a:off x="431139" y="385449"/>
            <a:ext cx="7173468" cy="642938"/>
          </a:xfrm>
          <a:prstGeom prst="rect">
            <a:avLst/>
          </a:prstGeom>
        </p:spPr>
        <p:txBody>
          <a:bodyPr anchor="ctr"/>
          <a:lstStyle>
            <a:lvl1pPr algn="l" defTabSz="685800" rtl="0" eaLnBrk="1" latinLnBrk="0" hangingPunct="1">
              <a:lnSpc>
                <a:spcPct val="90000"/>
              </a:lnSpc>
              <a:spcBef>
                <a:spcPct val="0"/>
              </a:spcBef>
              <a:buNone/>
              <a:defRPr sz="2250" kern="1200" spc="-45" baseline="0">
                <a:solidFill>
                  <a:srgbClr val="FFFFFF"/>
                </a:solidFill>
                <a:latin typeface="+mj-lt"/>
                <a:ea typeface="+mj-ea"/>
                <a:cs typeface="+mj-cs"/>
              </a:defRPr>
            </a:lvl1pPr>
          </a:lstStyle>
          <a:p>
            <a:pPr marL="0" marR="0" lvl="0" indent="0" algn="l" defTabSz="514350" rtl="0" eaLnBrk="1" fontAlgn="auto" latinLnBrk="0" hangingPunct="1">
              <a:lnSpc>
                <a:spcPct val="90000"/>
              </a:lnSpc>
              <a:spcBef>
                <a:spcPct val="0"/>
              </a:spcBef>
              <a:spcAft>
                <a:spcPts val="0"/>
              </a:spcAft>
              <a:buClrTx/>
              <a:buSzTx/>
              <a:buFont typeface="Arial"/>
              <a:buNone/>
              <a:tabLst/>
              <a:defRPr/>
            </a:pPr>
            <a:r>
              <a:rPr kumimoji="0" lang="en-US" sz="2700" b="1" i="0" u="none" strike="noStrike" kern="1200" cap="none" spc="-34" normalizeH="0" baseline="0" noProof="0" dirty="0">
                <a:ln>
                  <a:noFill/>
                </a:ln>
                <a:solidFill>
                  <a:srgbClr val="CF7347"/>
                </a:solidFill>
                <a:effectLst/>
                <a:uLnTx/>
                <a:uFillTx/>
                <a:latin typeface="Arial" panose="020B0604020202020204"/>
                <a:ea typeface="+mj-ea"/>
                <a:cs typeface="+mj-cs"/>
                <a:sym typeface="Arial"/>
              </a:rPr>
              <a:t>YHDP Waivers</a:t>
            </a:r>
          </a:p>
        </p:txBody>
      </p:sp>
      <p:sp>
        <p:nvSpPr>
          <p:cNvPr id="13" name="Content Placeholder 2"/>
          <p:cNvSpPr txBox="1">
            <a:spLocks/>
          </p:cNvSpPr>
          <p:nvPr/>
        </p:nvSpPr>
        <p:spPr>
          <a:xfrm>
            <a:off x="431139" y="963993"/>
            <a:ext cx="8113618" cy="3955479"/>
          </a:xfrm>
          <a:prstGeom prst="rect">
            <a:avLst/>
          </a:prstGeom>
        </p:spPr>
        <p:txBody>
          <a:bodyPr anchor="ctr"/>
          <a:lstStyle>
            <a:lvl1pPr marL="137160" indent="-137160" algn="l" defTabSz="685800" rtl="0" eaLnBrk="1" latinLnBrk="0" hangingPunct="1">
              <a:lnSpc>
                <a:spcPct val="90000"/>
              </a:lnSpc>
              <a:spcBef>
                <a:spcPts val="900"/>
              </a:spcBef>
              <a:buClr>
                <a:schemeClr val="accent1"/>
              </a:buClr>
              <a:buFont typeface="Wingdings 2" pitchFamily="18" charset="2"/>
              <a:buChar char=""/>
              <a:defRPr sz="1425" kern="1200">
                <a:solidFill>
                  <a:schemeClr val="tx2"/>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75"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25"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9pPr>
          </a:lstStyle>
          <a:p>
            <a:pPr marL="102870" lvl="0" indent="-102870" defTabSz="514350">
              <a:spcBef>
                <a:spcPts val="675"/>
              </a:spcBef>
              <a:buClr>
                <a:srgbClr val="F8971D"/>
              </a:buClr>
              <a:buFont typeface="Arial" panose="020B0604020202020204" pitchFamily="34" charset="0"/>
              <a:buChar char="•"/>
              <a:defRPr/>
            </a:pPr>
            <a:r>
              <a:rPr lang="en-US" sz="1400" dirty="0">
                <a:solidFill>
                  <a:schemeClr val="tx2">
                    <a:lumMod val="50000"/>
                  </a:schemeClr>
                </a:solidFill>
              </a:rPr>
              <a:t>The demonstration is designed to test models that could more effectively end youth homelessness, so this may require more innovation in delivery of assistance. </a:t>
            </a:r>
          </a:p>
          <a:p>
            <a:pPr marL="102870" lvl="0" indent="-102870" defTabSz="514350">
              <a:spcBef>
                <a:spcPts val="675"/>
              </a:spcBef>
              <a:buClr>
                <a:srgbClr val="F8971D"/>
              </a:buClr>
              <a:buFont typeface="Arial" panose="020B0604020202020204" pitchFamily="34" charset="0"/>
              <a:buChar char="•"/>
              <a:defRPr/>
            </a:pPr>
            <a:r>
              <a:rPr lang="en-US" sz="1400" dirty="0">
                <a:solidFill>
                  <a:schemeClr val="tx2">
                    <a:lumMod val="50000"/>
                  </a:schemeClr>
                </a:solidFill>
              </a:rPr>
              <a:t>Waiver requests may be submitted before project applications are submitted, but HUD will not grant waivers independent of project applications, or before project applications have been submitted.</a:t>
            </a:r>
          </a:p>
          <a:p>
            <a:pPr marL="102870" lvl="0" indent="-102870" defTabSz="514350">
              <a:spcBef>
                <a:spcPts val="675"/>
              </a:spcBef>
              <a:buClr>
                <a:srgbClr val="F8971D"/>
              </a:buClr>
              <a:buFont typeface="Arial" panose="020B0604020202020204" pitchFamily="34" charset="0"/>
              <a:buChar char="•"/>
              <a:defRPr/>
            </a:pPr>
            <a:r>
              <a:rPr lang="en-US" sz="1400" dirty="0">
                <a:solidFill>
                  <a:schemeClr val="tx2">
                    <a:lumMod val="50000"/>
                  </a:schemeClr>
                </a:solidFill>
              </a:rPr>
              <a:t>Unless and until a waiver is approved by HUD, project applicants must adhere to all CoC Program Regulations</a:t>
            </a:r>
            <a:r>
              <a:rPr lang="en-US" sz="1400" dirty="0" smtClean="0">
                <a:solidFill>
                  <a:schemeClr val="tx2">
                    <a:lumMod val="50000"/>
                  </a:schemeClr>
                </a:solidFill>
              </a:rPr>
              <a:t>.</a:t>
            </a:r>
          </a:p>
          <a:p>
            <a:pPr marL="102870" lvl="0" indent="-102870" defTabSz="514350">
              <a:spcBef>
                <a:spcPts val="675"/>
              </a:spcBef>
              <a:buClr>
                <a:srgbClr val="F8971D"/>
              </a:buClr>
              <a:buFont typeface="Arial" panose="020B0604020202020204" pitchFamily="34" charset="0"/>
              <a:buChar char="•"/>
              <a:defRPr/>
            </a:pPr>
            <a:r>
              <a:rPr kumimoji="0" lang="en-US" sz="1400" b="0" i="0" u="none" strike="noStrike" kern="1200" cap="none" spc="0" normalizeH="0" baseline="0" noProof="0" dirty="0" smtClean="0">
                <a:ln>
                  <a:noFill/>
                </a:ln>
                <a:solidFill>
                  <a:schemeClr val="tx2">
                    <a:lumMod val="50000"/>
                  </a:schemeClr>
                </a:solidFill>
                <a:effectLst/>
                <a:uLnTx/>
                <a:uFillTx/>
                <a:latin typeface="Arial" panose="020B0604020202020204"/>
                <a:ea typeface="+mn-ea"/>
                <a:cs typeface="+mn-cs"/>
                <a:sym typeface="Arial"/>
              </a:rPr>
              <a:t>Examples of potential waivers that could be sought for</a:t>
            </a:r>
            <a:r>
              <a:rPr kumimoji="0" lang="en-US" sz="1400" b="0" i="0" u="none" strike="noStrike" kern="1200" cap="none" spc="0" normalizeH="0" noProof="0" dirty="0" smtClean="0">
                <a:ln>
                  <a:noFill/>
                </a:ln>
                <a:solidFill>
                  <a:schemeClr val="tx2">
                    <a:lumMod val="50000"/>
                  </a:schemeClr>
                </a:solidFill>
                <a:effectLst/>
                <a:uLnTx/>
                <a:uFillTx/>
                <a:latin typeface="Arial" panose="020B0604020202020204"/>
                <a:ea typeface="+mn-ea"/>
                <a:cs typeface="+mn-cs"/>
                <a:sym typeface="Arial"/>
              </a:rPr>
              <a:t> this project</a:t>
            </a:r>
            <a:r>
              <a:rPr kumimoji="0" lang="en-US" sz="1400" b="0" i="0" u="none" strike="noStrike" kern="1200" cap="none" spc="0" normalizeH="0" baseline="0" noProof="0" dirty="0" smtClean="0">
                <a:ln>
                  <a:noFill/>
                </a:ln>
                <a:solidFill>
                  <a:schemeClr val="tx2">
                    <a:lumMod val="50000"/>
                  </a:schemeClr>
                </a:solidFill>
                <a:effectLst/>
                <a:uLnTx/>
                <a:uFillTx/>
                <a:latin typeface="Arial" panose="020B0604020202020204"/>
                <a:ea typeface="+mn-ea"/>
                <a:cs typeface="+mn-cs"/>
                <a:sym typeface="Arial"/>
              </a:rPr>
              <a:t>:</a:t>
            </a:r>
          </a:p>
          <a:p>
            <a:pPr marL="480060" lvl="1" indent="-102870" defTabSz="514350">
              <a:spcBef>
                <a:spcPts val="675"/>
              </a:spcBef>
              <a:buClr>
                <a:srgbClr val="F8971D"/>
              </a:buClr>
              <a:buFont typeface="Arial" panose="020B0604020202020204" pitchFamily="34" charset="0"/>
              <a:buChar char="•"/>
              <a:defRPr/>
            </a:pPr>
            <a:r>
              <a:rPr lang="en-US" sz="1250" dirty="0">
                <a:solidFill>
                  <a:schemeClr val="tx2">
                    <a:lumMod val="50000"/>
                  </a:schemeClr>
                </a:solidFill>
              </a:rPr>
              <a:t>Allow for the one time payment of up to six months of </a:t>
            </a:r>
            <a:r>
              <a:rPr lang="en-US" sz="1250" b="1" dirty="0" smtClean="0">
                <a:solidFill>
                  <a:schemeClr val="tx2">
                    <a:lumMod val="50000"/>
                  </a:schemeClr>
                </a:solidFill>
              </a:rPr>
              <a:t>rental and/or utility </a:t>
            </a:r>
            <a:r>
              <a:rPr lang="en-US" sz="1250" b="1" dirty="0">
                <a:solidFill>
                  <a:schemeClr val="tx2">
                    <a:lumMod val="50000"/>
                  </a:schemeClr>
                </a:solidFill>
              </a:rPr>
              <a:t>arrears </a:t>
            </a:r>
            <a:r>
              <a:rPr lang="en-US" sz="1250" dirty="0">
                <a:solidFill>
                  <a:schemeClr val="tx2">
                    <a:lumMod val="50000"/>
                  </a:schemeClr>
                </a:solidFill>
              </a:rPr>
              <a:t>and any connected fees under housing search and counseling</a:t>
            </a:r>
            <a:endParaRPr kumimoji="0" lang="en-US" sz="1250" b="0" i="0" u="none" strike="noStrike" kern="1200" cap="none" spc="0" normalizeH="0" baseline="0" noProof="0" dirty="0" smtClean="0">
              <a:ln>
                <a:noFill/>
              </a:ln>
              <a:solidFill>
                <a:schemeClr val="tx2">
                  <a:lumMod val="50000"/>
                </a:schemeClr>
              </a:solidFill>
              <a:effectLst/>
              <a:uLnTx/>
              <a:uFillTx/>
              <a:latin typeface="Arial" panose="020B0604020202020204"/>
              <a:ea typeface="+mn-ea"/>
              <a:cs typeface="+mn-cs"/>
              <a:sym typeface="Arial"/>
            </a:endParaRPr>
          </a:p>
          <a:p>
            <a:pPr marL="480060" lvl="1" indent="-102870" defTabSz="514350">
              <a:spcBef>
                <a:spcPts val="675"/>
              </a:spcBef>
              <a:buClr>
                <a:srgbClr val="F8971D"/>
              </a:buClr>
              <a:buFont typeface="Arial" panose="020B0604020202020204" pitchFamily="34" charset="0"/>
              <a:buChar char="•"/>
              <a:defRPr/>
            </a:pPr>
            <a:r>
              <a:rPr lang="en-US" sz="1250" dirty="0" smtClean="0">
                <a:solidFill>
                  <a:schemeClr val="tx2">
                    <a:lumMod val="50000"/>
                  </a:schemeClr>
                </a:solidFill>
              </a:rPr>
              <a:t>Cost of </a:t>
            </a:r>
            <a:r>
              <a:rPr lang="en-US" sz="1250" b="1" dirty="0" smtClean="0">
                <a:solidFill>
                  <a:schemeClr val="tx2">
                    <a:lumMod val="50000"/>
                  </a:schemeClr>
                </a:solidFill>
              </a:rPr>
              <a:t>toiletries</a:t>
            </a:r>
            <a:r>
              <a:rPr lang="en-US" sz="1250" dirty="0" smtClean="0">
                <a:solidFill>
                  <a:schemeClr val="tx2">
                    <a:lumMod val="50000"/>
                  </a:schemeClr>
                </a:solidFill>
              </a:rPr>
              <a:t>, </a:t>
            </a:r>
            <a:r>
              <a:rPr lang="en-US" sz="1250" dirty="0">
                <a:solidFill>
                  <a:schemeClr val="tx2">
                    <a:lumMod val="50000"/>
                  </a:schemeClr>
                </a:solidFill>
              </a:rPr>
              <a:t>including feminine hygiene products and diapers, and basic cleaning </a:t>
            </a:r>
            <a:r>
              <a:rPr lang="en-US" sz="1250" dirty="0" smtClean="0">
                <a:solidFill>
                  <a:schemeClr val="tx2">
                    <a:lumMod val="50000"/>
                  </a:schemeClr>
                </a:solidFill>
              </a:rPr>
              <a:t>supplies</a:t>
            </a:r>
          </a:p>
          <a:p>
            <a:pPr marL="480060" lvl="1" indent="-102870" defTabSz="514350">
              <a:spcBef>
                <a:spcPts val="675"/>
              </a:spcBef>
              <a:buClr>
                <a:srgbClr val="F8971D"/>
              </a:buClr>
              <a:buFont typeface="Arial" panose="020B0604020202020204" pitchFamily="34" charset="0"/>
              <a:buChar char="•"/>
              <a:defRPr/>
            </a:pPr>
            <a:r>
              <a:rPr kumimoji="0" lang="en-US" sz="1250" b="0" i="0" u="none" strike="noStrike" kern="1200" cap="none" spc="0" normalizeH="0" baseline="0" noProof="0" dirty="0" smtClean="0">
                <a:ln>
                  <a:noFill/>
                </a:ln>
                <a:solidFill>
                  <a:schemeClr val="tx2">
                    <a:lumMod val="50000"/>
                  </a:schemeClr>
                </a:solidFill>
                <a:effectLst/>
                <a:uLnTx/>
                <a:uFillTx/>
                <a:latin typeface="Arial" panose="020B0604020202020204"/>
                <a:ea typeface="+mn-ea"/>
                <a:cs typeface="+mn-cs"/>
                <a:sym typeface="Arial"/>
              </a:rPr>
              <a:t>Cost of </a:t>
            </a:r>
            <a:r>
              <a:rPr kumimoji="0" lang="en-US" sz="1250" b="1" i="0" u="none" strike="noStrike" kern="1200" cap="none" spc="0" normalizeH="0" baseline="0" noProof="0" dirty="0" smtClean="0">
                <a:ln>
                  <a:noFill/>
                </a:ln>
                <a:solidFill>
                  <a:schemeClr val="tx2">
                    <a:lumMod val="50000"/>
                  </a:schemeClr>
                </a:solidFill>
                <a:effectLst/>
                <a:uLnTx/>
                <a:uFillTx/>
                <a:latin typeface="Arial" panose="020B0604020202020204"/>
                <a:ea typeface="+mn-ea"/>
                <a:cs typeface="+mn-cs"/>
                <a:sym typeface="Arial"/>
              </a:rPr>
              <a:t>cell phone </a:t>
            </a:r>
            <a:r>
              <a:rPr kumimoji="0" lang="en-US" sz="1250" b="0" i="0" u="none" strike="noStrike" kern="1200" cap="none" spc="0" normalizeH="0" baseline="0" noProof="0" dirty="0" smtClean="0">
                <a:ln>
                  <a:noFill/>
                </a:ln>
                <a:solidFill>
                  <a:schemeClr val="tx2">
                    <a:lumMod val="50000"/>
                  </a:schemeClr>
                </a:solidFill>
                <a:effectLst/>
                <a:uLnTx/>
                <a:uFillTx/>
                <a:latin typeface="Arial" panose="020B0604020202020204"/>
                <a:ea typeface="+mn-ea"/>
                <a:cs typeface="+mn-cs"/>
                <a:sym typeface="Arial"/>
              </a:rPr>
              <a:t>and monthly</a:t>
            </a:r>
            <a:r>
              <a:rPr kumimoji="0" lang="en-US" sz="1250" b="0" i="0" u="none" strike="noStrike" kern="1200" cap="none" spc="0" normalizeH="0" noProof="0" dirty="0" smtClean="0">
                <a:ln>
                  <a:noFill/>
                </a:ln>
                <a:solidFill>
                  <a:schemeClr val="tx2">
                    <a:lumMod val="50000"/>
                  </a:schemeClr>
                </a:solidFill>
                <a:effectLst/>
                <a:uLnTx/>
                <a:uFillTx/>
                <a:latin typeface="Arial" panose="020B0604020202020204"/>
                <a:ea typeface="+mn-ea"/>
                <a:cs typeface="+mn-cs"/>
                <a:sym typeface="Arial"/>
              </a:rPr>
              <a:t> </a:t>
            </a:r>
            <a:r>
              <a:rPr kumimoji="0" lang="en-US" sz="1250" b="1" i="0" u="none" strike="noStrike" kern="1200" cap="none" spc="0" normalizeH="0" noProof="0" dirty="0" smtClean="0">
                <a:ln>
                  <a:noFill/>
                </a:ln>
                <a:solidFill>
                  <a:schemeClr val="tx2">
                    <a:lumMod val="50000"/>
                  </a:schemeClr>
                </a:solidFill>
                <a:effectLst/>
                <a:uLnTx/>
                <a:uFillTx/>
                <a:latin typeface="Arial" panose="020B0604020202020204"/>
                <a:ea typeface="+mn-ea"/>
                <a:cs typeface="+mn-cs"/>
                <a:sym typeface="Arial"/>
              </a:rPr>
              <a:t>internet</a:t>
            </a:r>
            <a:endParaRPr kumimoji="0" lang="en-US" sz="1250" b="1" i="0" u="none" strike="noStrike" kern="1200" cap="none" spc="0" normalizeH="0" baseline="0" noProof="0" dirty="0" smtClean="0">
              <a:ln>
                <a:noFill/>
              </a:ln>
              <a:solidFill>
                <a:schemeClr val="tx2">
                  <a:lumMod val="50000"/>
                </a:schemeClr>
              </a:solidFill>
              <a:effectLst/>
              <a:uLnTx/>
              <a:uFillTx/>
              <a:latin typeface="Arial" panose="020B0604020202020204"/>
              <a:ea typeface="+mn-ea"/>
              <a:cs typeface="+mn-cs"/>
              <a:sym typeface="Arial"/>
            </a:endParaRPr>
          </a:p>
          <a:p>
            <a:pPr marL="480060" lvl="1" indent="-102870" defTabSz="514350">
              <a:spcBef>
                <a:spcPts val="675"/>
              </a:spcBef>
              <a:buClr>
                <a:srgbClr val="F8971D"/>
              </a:buClr>
              <a:buFont typeface="Arial" panose="020B0604020202020204" pitchFamily="34" charset="0"/>
              <a:buChar char="•"/>
              <a:defRPr/>
            </a:pPr>
            <a:r>
              <a:rPr lang="en-US" sz="1250" dirty="0">
                <a:solidFill>
                  <a:schemeClr val="tx2">
                    <a:lumMod val="50000"/>
                  </a:schemeClr>
                </a:solidFill>
              </a:rPr>
              <a:t>Providing for allowable </a:t>
            </a:r>
            <a:r>
              <a:rPr lang="en-US" sz="1250" b="1" dirty="0">
                <a:solidFill>
                  <a:schemeClr val="tx2">
                    <a:lumMod val="50000"/>
                  </a:schemeClr>
                </a:solidFill>
              </a:rPr>
              <a:t>move-in cost </a:t>
            </a:r>
            <a:r>
              <a:rPr lang="en-US" sz="1250" dirty="0">
                <a:solidFill>
                  <a:schemeClr val="tx2">
                    <a:lumMod val="50000"/>
                  </a:schemeClr>
                </a:solidFill>
              </a:rPr>
              <a:t>more than one </a:t>
            </a:r>
            <a:r>
              <a:rPr lang="en-US" sz="1250" dirty="0" smtClean="0">
                <a:solidFill>
                  <a:schemeClr val="tx2">
                    <a:lumMod val="50000"/>
                  </a:schemeClr>
                </a:solidFill>
              </a:rPr>
              <a:t>time</a:t>
            </a:r>
            <a:endParaRPr kumimoji="0" lang="en-US" sz="1250" b="0" i="0" u="none" strike="noStrike" kern="1200" cap="none" spc="0" normalizeH="0" baseline="0" noProof="0" dirty="0" smtClean="0">
              <a:ln>
                <a:noFill/>
              </a:ln>
              <a:solidFill>
                <a:schemeClr val="tx2">
                  <a:lumMod val="50000"/>
                </a:schemeClr>
              </a:solidFill>
              <a:effectLst/>
              <a:uLnTx/>
              <a:uFillTx/>
              <a:latin typeface="Arial" panose="020B0604020202020204"/>
              <a:ea typeface="+mn-ea"/>
              <a:cs typeface="+mn-cs"/>
              <a:sym typeface="Arial"/>
            </a:endParaRPr>
          </a:p>
          <a:p>
            <a:pPr marL="480060" lvl="1" indent="-102870" defTabSz="514350">
              <a:spcBef>
                <a:spcPts val="675"/>
              </a:spcBef>
              <a:buClr>
                <a:srgbClr val="F8971D"/>
              </a:buClr>
              <a:buFont typeface="Arial" panose="020B0604020202020204" pitchFamily="34" charset="0"/>
              <a:buChar char="•"/>
              <a:defRPr/>
            </a:pPr>
            <a:r>
              <a:rPr lang="en-US" sz="1250" dirty="0" smtClean="0">
                <a:solidFill>
                  <a:schemeClr val="tx2">
                    <a:lumMod val="50000"/>
                  </a:schemeClr>
                </a:solidFill>
              </a:rPr>
              <a:t>Use of </a:t>
            </a:r>
            <a:r>
              <a:rPr lang="en-US" sz="1250" b="1" dirty="0">
                <a:solidFill>
                  <a:schemeClr val="tx2">
                    <a:lumMod val="50000"/>
                  </a:schemeClr>
                </a:solidFill>
              </a:rPr>
              <a:t>habitability standards </a:t>
            </a:r>
            <a:r>
              <a:rPr lang="en-US" sz="1250" dirty="0" smtClean="0">
                <a:solidFill>
                  <a:schemeClr val="tx2">
                    <a:lumMod val="50000"/>
                  </a:schemeClr>
                </a:solidFill>
              </a:rPr>
              <a:t>in </a:t>
            </a:r>
            <a:r>
              <a:rPr lang="en-US" sz="1250" dirty="0">
                <a:solidFill>
                  <a:schemeClr val="tx2">
                    <a:lumMod val="50000"/>
                  </a:schemeClr>
                </a:solidFill>
              </a:rPr>
              <a:t>place of HQS </a:t>
            </a:r>
            <a:r>
              <a:rPr lang="en-US" sz="1250" dirty="0" smtClean="0">
                <a:solidFill>
                  <a:schemeClr val="tx2">
                    <a:lumMod val="50000"/>
                  </a:schemeClr>
                </a:solidFill>
              </a:rPr>
              <a:t>if/when </a:t>
            </a:r>
            <a:r>
              <a:rPr lang="en-US" sz="1250" dirty="0">
                <a:solidFill>
                  <a:schemeClr val="tx2">
                    <a:lumMod val="50000"/>
                  </a:schemeClr>
                </a:solidFill>
              </a:rPr>
              <a:t>using short or medium term rental assistance </a:t>
            </a:r>
            <a:endParaRPr kumimoji="0" lang="en-US" sz="1250" b="0" i="0" u="none" strike="noStrike" kern="1200" cap="none" spc="0" normalizeH="0" baseline="0" noProof="0" dirty="0" smtClean="0">
              <a:ln>
                <a:noFill/>
              </a:ln>
              <a:solidFill>
                <a:schemeClr val="tx2">
                  <a:lumMod val="50000"/>
                </a:schemeClr>
              </a:solidFill>
              <a:effectLst/>
              <a:uLnTx/>
              <a:uFillTx/>
              <a:latin typeface="Arial" panose="020B0604020202020204"/>
              <a:ea typeface="+mn-ea"/>
              <a:cs typeface="+mn-cs"/>
              <a:sym typeface="Arial"/>
            </a:endParaRPr>
          </a:p>
          <a:p>
            <a:pPr marL="480060" lvl="1" indent="-102870" defTabSz="514350">
              <a:spcBef>
                <a:spcPts val="675"/>
              </a:spcBef>
              <a:buClr>
                <a:srgbClr val="F8971D"/>
              </a:buClr>
              <a:buFont typeface="Arial" panose="020B0604020202020204" pitchFamily="34" charset="0"/>
              <a:buChar char="•"/>
              <a:defRPr/>
            </a:pPr>
            <a:r>
              <a:rPr lang="en-US" sz="1250" dirty="0" smtClean="0">
                <a:solidFill>
                  <a:schemeClr val="tx2">
                    <a:lumMod val="50000"/>
                  </a:schemeClr>
                </a:solidFill>
              </a:rPr>
              <a:t>Use of admin funds </a:t>
            </a:r>
            <a:r>
              <a:rPr lang="en-US" sz="1250" dirty="0">
                <a:solidFill>
                  <a:schemeClr val="tx2">
                    <a:lumMod val="50000"/>
                  </a:schemeClr>
                </a:solidFill>
              </a:rPr>
              <a:t>on </a:t>
            </a:r>
            <a:r>
              <a:rPr lang="en-US" sz="1250" b="1" dirty="0" smtClean="0">
                <a:solidFill>
                  <a:schemeClr val="tx2">
                    <a:lumMod val="50000"/>
                  </a:schemeClr>
                </a:solidFill>
              </a:rPr>
              <a:t>trainings/conferences</a:t>
            </a:r>
            <a:r>
              <a:rPr lang="en-US" sz="1250" dirty="0" smtClean="0">
                <a:solidFill>
                  <a:schemeClr val="tx2">
                    <a:lumMod val="50000"/>
                  </a:schemeClr>
                </a:solidFill>
              </a:rPr>
              <a:t> </a:t>
            </a:r>
            <a:r>
              <a:rPr lang="en-US" sz="1250" dirty="0">
                <a:solidFill>
                  <a:schemeClr val="tx2">
                    <a:lumMod val="50000"/>
                  </a:schemeClr>
                </a:solidFill>
              </a:rPr>
              <a:t>that are not HUD-approved if </a:t>
            </a:r>
            <a:r>
              <a:rPr lang="en-US" sz="1250" dirty="0" smtClean="0">
                <a:solidFill>
                  <a:schemeClr val="tx2">
                    <a:lumMod val="50000"/>
                  </a:schemeClr>
                </a:solidFill>
              </a:rPr>
              <a:t>related </a:t>
            </a:r>
            <a:r>
              <a:rPr lang="en-US" sz="1250" dirty="0">
                <a:solidFill>
                  <a:schemeClr val="tx2">
                    <a:lumMod val="50000"/>
                  </a:schemeClr>
                </a:solidFill>
              </a:rPr>
              <a:t>to youth homelessness </a:t>
            </a:r>
            <a:endParaRPr kumimoji="0" lang="en-US" sz="1250" b="0" i="0" u="none" strike="noStrike" kern="1200" cap="none" spc="0" normalizeH="0" baseline="0" noProof="0" dirty="0" smtClean="0">
              <a:ln>
                <a:noFill/>
              </a:ln>
              <a:solidFill>
                <a:schemeClr val="tx2">
                  <a:lumMod val="50000"/>
                </a:schemeClr>
              </a:solidFill>
              <a:effectLst/>
              <a:uLnTx/>
              <a:uFillTx/>
              <a:latin typeface="Arial" panose="020B0604020202020204"/>
              <a:ea typeface="+mn-ea"/>
              <a:cs typeface="+mn-cs"/>
              <a:sym typeface="Arial"/>
            </a:endParaRPr>
          </a:p>
          <a:p>
            <a:pPr marL="480060" lvl="1" indent="-102870" defTabSz="514350">
              <a:spcBef>
                <a:spcPts val="675"/>
              </a:spcBef>
              <a:buClr>
                <a:srgbClr val="F8971D"/>
              </a:buClr>
              <a:buFont typeface="Arial" panose="020B0604020202020204" pitchFamily="34" charset="0"/>
              <a:buChar char="•"/>
              <a:defRPr/>
            </a:pPr>
            <a:endParaRPr kumimoji="0" lang="en-US" sz="1250" b="0" i="0" u="none" strike="noStrike" kern="1200" cap="none" spc="0" normalizeH="0" baseline="0" noProof="0" dirty="0">
              <a:ln>
                <a:noFill/>
              </a:ln>
              <a:solidFill>
                <a:srgbClr val="000000"/>
              </a:solidFill>
              <a:effectLst/>
              <a:uLnTx/>
              <a:uFillTx/>
              <a:latin typeface="Arial" panose="020B0604020202020204"/>
              <a:ea typeface="+mn-ea"/>
              <a:cs typeface="+mn-cs"/>
              <a:sym typeface="Arial"/>
            </a:endParaRPr>
          </a:p>
        </p:txBody>
      </p:sp>
      <p:pic>
        <p:nvPicPr>
          <p:cNvPr id="14" name="Picture 13"/>
          <p:cNvPicPr>
            <a:picLocks noChangeAspect="1"/>
          </p:cNvPicPr>
          <p:nvPr/>
        </p:nvPicPr>
        <p:blipFill>
          <a:blip r:embed="rId3"/>
          <a:stretch>
            <a:fillRect/>
          </a:stretch>
        </p:blipFill>
        <p:spPr>
          <a:xfrm>
            <a:off x="6547144" y="4542992"/>
            <a:ext cx="1585097" cy="524301"/>
          </a:xfrm>
          <a:prstGeom prst="rect">
            <a:avLst/>
          </a:prstGeom>
        </p:spPr>
      </p:pic>
      <p:pic>
        <p:nvPicPr>
          <p:cNvPr id="15" name="Picture 14"/>
          <p:cNvPicPr>
            <a:picLocks noChangeAspect="1"/>
          </p:cNvPicPr>
          <p:nvPr/>
        </p:nvPicPr>
        <p:blipFill>
          <a:blip r:embed="rId4"/>
          <a:stretch>
            <a:fillRect/>
          </a:stretch>
        </p:blipFill>
        <p:spPr>
          <a:xfrm>
            <a:off x="8221436" y="4463737"/>
            <a:ext cx="670618" cy="603556"/>
          </a:xfrm>
          <a:prstGeom prst="rect">
            <a:avLst/>
          </a:prstGeom>
        </p:spPr>
      </p:pic>
      <p:grpSp>
        <p:nvGrpSpPr>
          <p:cNvPr id="16" name="Google Shape;126;g6de56c2a90_0_886"/>
          <p:cNvGrpSpPr/>
          <p:nvPr/>
        </p:nvGrpSpPr>
        <p:grpSpPr>
          <a:xfrm>
            <a:off x="7740250" y="104528"/>
            <a:ext cx="1230070" cy="359041"/>
            <a:chOff x="9852550" y="7584100"/>
            <a:chExt cx="12458750" cy="4549574"/>
          </a:xfrm>
        </p:grpSpPr>
        <p:pic>
          <p:nvPicPr>
            <p:cNvPr id="17" name="Google Shape;127;g6de56c2a90_0_886"/>
            <p:cNvPicPr preferRelativeResize="0"/>
            <p:nvPr/>
          </p:nvPicPr>
          <p:blipFill rotWithShape="1">
            <a:blip r:embed="rId5">
              <a:alphaModFix/>
            </a:blip>
            <a:srcRect/>
            <a:stretch/>
          </p:blipFill>
          <p:spPr>
            <a:xfrm>
              <a:off x="9852550" y="7584100"/>
              <a:ext cx="2975725" cy="4549574"/>
            </a:xfrm>
            <a:prstGeom prst="rect">
              <a:avLst/>
            </a:prstGeom>
            <a:noFill/>
            <a:ln>
              <a:noFill/>
            </a:ln>
          </p:spPr>
        </p:pic>
        <p:pic>
          <p:nvPicPr>
            <p:cNvPr id="18" name="Google Shape;128;g6de56c2a90_0_886"/>
            <p:cNvPicPr preferRelativeResize="0"/>
            <p:nvPr/>
          </p:nvPicPr>
          <p:blipFill rotWithShape="1">
            <a:blip r:embed="rId6">
              <a:alphaModFix/>
            </a:blip>
            <a:srcRect/>
            <a:stretch/>
          </p:blipFill>
          <p:spPr>
            <a:xfrm>
              <a:off x="12499650" y="8468175"/>
              <a:ext cx="4088200" cy="2726607"/>
            </a:xfrm>
            <a:prstGeom prst="rect">
              <a:avLst/>
            </a:prstGeom>
            <a:noFill/>
            <a:ln>
              <a:noFill/>
            </a:ln>
          </p:spPr>
        </p:pic>
        <p:pic>
          <p:nvPicPr>
            <p:cNvPr id="19" name="Google Shape;129;g6de56c2a90_0_886"/>
            <p:cNvPicPr preferRelativeResize="0"/>
            <p:nvPr/>
          </p:nvPicPr>
          <p:blipFill rotWithShape="1">
            <a:blip r:embed="rId7">
              <a:alphaModFix/>
            </a:blip>
            <a:srcRect/>
            <a:stretch/>
          </p:blipFill>
          <p:spPr>
            <a:xfrm>
              <a:off x="14897675" y="8361225"/>
              <a:ext cx="4474074" cy="2833551"/>
            </a:xfrm>
            <a:prstGeom prst="rect">
              <a:avLst/>
            </a:prstGeom>
            <a:noFill/>
            <a:ln>
              <a:noFill/>
            </a:ln>
          </p:spPr>
        </p:pic>
        <p:pic>
          <p:nvPicPr>
            <p:cNvPr id="20" name="Google Shape;130;g6de56c2a90_0_886"/>
            <p:cNvPicPr preferRelativeResize="0"/>
            <p:nvPr/>
          </p:nvPicPr>
          <p:blipFill rotWithShape="1">
            <a:blip r:embed="rId8">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4134821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100" y="1771650"/>
            <a:ext cx="6211800" cy="1516500"/>
          </a:xfrm>
        </p:spPr>
        <p:txBody>
          <a:bodyPr/>
          <a:lstStyle/>
          <a:p>
            <a:r>
              <a:rPr lang="en-US" sz="3200" dirty="0"/>
              <a:t>Application Instructions</a:t>
            </a:r>
          </a:p>
        </p:txBody>
      </p:sp>
      <p:pic>
        <p:nvPicPr>
          <p:cNvPr id="4" name="Picture 3"/>
          <p:cNvPicPr>
            <a:picLocks noChangeAspect="1"/>
          </p:cNvPicPr>
          <p:nvPr/>
        </p:nvPicPr>
        <p:blipFill>
          <a:blip r:embed="rId3"/>
          <a:stretch>
            <a:fillRect/>
          </a:stretch>
        </p:blipFill>
        <p:spPr>
          <a:xfrm>
            <a:off x="6695403" y="4576523"/>
            <a:ext cx="1713124" cy="566977"/>
          </a:xfrm>
          <a:prstGeom prst="rect">
            <a:avLst/>
          </a:prstGeom>
        </p:spPr>
      </p:pic>
      <p:pic>
        <p:nvPicPr>
          <p:cNvPr id="5" name="Picture 4"/>
          <p:cNvPicPr>
            <a:picLocks noChangeAspect="1"/>
          </p:cNvPicPr>
          <p:nvPr/>
        </p:nvPicPr>
        <p:blipFill>
          <a:blip r:embed="rId4"/>
          <a:stretch>
            <a:fillRect/>
          </a:stretch>
        </p:blipFill>
        <p:spPr>
          <a:xfrm>
            <a:off x="8473382" y="4464204"/>
            <a:ext cx="670618" cy="603556"/>
          </a:xfrm>
          <a:prstGeom prst="rect">
            <a:avLst/>
          </a:prstGeom>
        </p:spPr>
      </p:pic>
      <p:sp>
        <p:nvSpPr>
          <p:cNvPr id="6" name="Google Shape;102;g6de56c2a90_0_6"/>
          <p:cNvSpPr txBox="1"/>
          <p:nvPr/>
        </p:nvSpPr>
        <p:spPr>
          <a:xfrm>
            <a:off x="139818" y="4740158"/>
            <a:ext cx="1401599" cy="277110"/>
          </a:xfrm>
          <a:prstGeom prst="rect">
            <a:avLst/>
          </a:prstGeom>
          <a:noFill/>
          <a:ln>
            <a:noFill/>
          </a:ln>
        </p:spPr>
        <p:txBody>
          <a:bodyPr spcFirstLastPara="1" wrap="square" lIns="27428" tIns="27428" rIns="27428" bIns="27428" anchor="t" anchorCtr="0">
            <a:noAutofit/>
          </a:bodyPr>
          <a:lstStyle/>
          <a:p>
            <a:r>
              <a:rPr lang="en-US" sz="1620" dirty="0">
                <a:solidFill>
                  <a:schemeClr val="bg2">
                    <a:lumMod val="50000"/>
                  </a:schemeClr>
                </a:solidFill>
                <a:latin typeface="Twentieth Century"/>
                <a:ea typeface="Twentieth Century"/>
                <a:cs typeface="Twentieth Century"/>
                <a:sym typeface="Twentieth Century"/>
              </a:rPr>
              <a:t>#</a:t>
            </a:r>
            <a:r>
              <a:rPr lang="en-US" sz="1620" dirty="0" err="1">
                <a:solidFill>
                  <a:schemeClr val="bg2">
                    <a:lumMod val="50000"/>
                  </a:schemeClr>
                </a:solidFill>
                <a:latin typeface="Twentieth Century"/>
                <a:ea typeface="Twentieth Century"/>
                <a:cs typeface="Twentieth Century"/>
                <a:sym typeface="Twentieth Century"/>
              </a:rPr>
              <a:t>BmoreYHDP</a:t>
            </a:r>
            <a:endParaRPr sz="420" dirty="0">
              <a:solidFill>
                <a:schemeClr val="bg2">
                  <a:lumMod val="50000"/>
                </a:schemeClr>
              </a:solidFill>
            </a:endParaRPr>
          </a:p>
        </p:txBody>
      </p:sp>
      <p:grpSp>
        <p:nvGrpSpPr>
          <p:cNvPr id="7" name="Google Shape;126;g6de56c2a90_0_886"/>
          <p:cNvGrpSpPr/>
          <p:nvPr/>
        </p:nvGrpSpPr>
        <p:grpSpPr>
          <a:xfrm>
            <a:off x="7740250" y="104528"/>
            <a:ext cx="1230070" cy="359041"/>
            <a:chOff x="9852550" y="7584100"/>
            <a:chExt cx="12458750" cy="4549574"/>
          </a:xfrm>
        </p:grpSpPr>
        <p:pic>
          <p:nvPicPr>
            <p:cNvPr id="8" name="Google Shape;127;g6de56c2a90_0_886"/>
            <p:cNvPicPr preferRelativeResize="0"/>
            <p:nvPr/>
          </p:nvPicPr>
          <p:blipFill rotWithShape="1">
            <a:blip r:embed="rId5">
              <a:alphaModFix/>
            </a:blip>
            <a:srcRect/>
            <a:stretch/>
          </p:blipFill>
          <p:spPr>
            <a:xfrm>
              <a:off x="9852550" y="7584100"/>
              <a:ext cx="2975725" cy="4549574"/>
            </a:xfrm>
            <a:prstGeom prst="rect">
              <a:avLst/>
            </a:prstGeom>
            <a:noFill/>
            <a:ln>
              <a:noFill/>
            </a:ln>
          </p:spPr>
        </p:pic>
        <p:pic>
          <p:nvPicPr>
            <p:cNvPr id="9" name="Google Shape;128;g6de56c2a90_0_886"/>
            <p:cNvPicPr preferRelativeResize="0"/>
            <p:nvPr/>
          </p:nvPicPr>
          <p:blipFill rotWithShape="1">
            <a:blip r:embed="rId6">
              <a:alphaModFix/>
            </a:blip>
            <a:srcRect/>
            <a:stretch/>
          </p:blipFill>
          <p:spPr>
            <a:xfrm>
              <a:off x="12499650" y="8468175"/>
              <a:ext cx="4088200" cy="2726607"/>
            </a:xfrm>
            <a:prstGeom prst="rect">
              <a:avLst/>
            </a:prstGeom>
            <a:noFill/>
            <a:ln>
              <a:noFill/>
            </a:ln>
          </p:spPr>
        </p:pic>
        <p:pic>
          <p:nvPicPr>
            <p:cNvPr id="10" name="Google Shape;129;g6de56c2a90_0_886"/>
            <p:cNvPicPr preferRelativeResize="0"/>
            <p:nvPr/>
          </p:nvPicPr>
          <p:blipFill rotWithShape="1">
            <a:blip r:embed="rId7">
              <a:alphaModFix/>
            </a:blip>
            <a:srcRect/>
            <a:stretch/>
          </p:blipFill>
          <p:spPr>
            <a:xfrm>
              <a:off x="14897675" y="8361225"/>
              <a:ext cx="4474074" cy="2833551"/>
            </a:xfrm>
            <a:prstGeom prst="rect">
              <a:avLst/>
            </a:prstGeom>
            <a:noFill/>
            <a:ln>
              <a:noFill/>
            </a:ln>
          </p:spPr>
        </p:pic>
        <p:pic>
          <p:nvPicPr>
            <p:cNvPr id="11" name="Google Shape;130;g6de56c2a90_0_886"/>
            <p:cNvPicPr preferRelativeResize="0"/>
            <p:nvPr/>
          </p:nvPicPr>
          <p:blipFill rotWithShape="1">
            <a:blip r:embed="rId8">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3290105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9689" y="207877"/>
            <a:ext cx="7277100" cy="5287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a:lstStyle>
          <a:p>
            <a:r>
              <a:rPr lang="en-US" sz="3200" b="1" dirty="0">
                <a:solidFill>
                  <a:srgbClr val="CF7347"/>
                </a:solidFill>
              </a:rPr>
              <a:t>Submission Requirements</a:t>
            </a:r>
          </a:p>
        </p:txBody>
      </p:sp>
      <p:sp>
        <p:nvSpPr>
          <p:cNvPr id="5" name="Content Placeholder 2"/>
          <p:cNvSpPr txBox="1">
            <a:spLocks/>
          </p:cNvSpPr>
          <p:nvPr/>
        </p:nvSpPr>
        <p:spPr>
          <a:xfrm>
            <a:off x="228568" y="446735"/>
            <a:ext cx="8320982" cy="3880487"/>
          </a:xfrm>
          <a:prstGeom prst="rect">
            <a:avLst/>
          </a:prstGeom>
        </p:spPr>
        <p:txBody>
          <a:bodyPr vert="horz" lIns="68580" tIns="34290" rIns="68580" bIns="3429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None/>
            </a:pPr>
            <a:r>
              <a:rPr lang="en-US" sz="2000" dirty="0">
                <a:solidFill>
                  <a:schemeClr val="bg2"/>
                </a:solidFill>
              </a:rPr>
              <a:t>Applicants will submit (1) electronic copy of the application and all required supporting documents to </a:t>
            </a:r>
            <a:r>
              <a:rPr lang="en-US" sz="2000" dirty="0">
                <a:hlinkClick r:id="rId4"/>
              </a:rPr>
              <a:t>HSPApplications@baltimorecity.gov</a:t>
            </a:r>
            <a:r>
              <a:rPr lang="en-US" sz="2000" dirty="0">
                <a:solidFill>
                  <a:schemeClr val="bg2"/>
                </a:solidFill>
              </a:rPr>
              <a:t>.  No paper or faxed applications will be accepted.  All project applications must be received by 4pm on the application deadline stated in the timeline at the beginning of this document.  </a:t>
            </a:r>
          </a:p>
          <a:p>
            <a:pPr lvl="1"/>
            <a:endParaRPr lang="en-US" sz="1800" dirty="0">
              <a:solidFill>
                <a:schemeClr val="bg2"/>
              </a:solidFill>
            </a:endParaRPr>
          </a:p>
          <a:p>
            <a:pPr lvl="1"/>
            <a:r>
              <a:rPr lang="en-US" sz="1800" dirty="0">
                <a:solidFill>
                  <a:schemeClr val="bg2"/>
                </a:solidFill>
              </a:rPr>
              <a:t>Applicants will not be permitted to apply as direct grantees of HUD for YHDP funding. Selected applicants will become </a:t>
            </a:r>
            <a:r>
              <a:rPr lang="en-US" sz="1800" dirty="0" err="1">
                <a:solidFill>
                  <a:schemeClr val="bg2"/>
                </a:solidFill>
              </a:rPr>
              <a:t>subrecipients</a:t>
            </a:r>
            <a:r>
              <a:rPr lang="en-US" sz="1800" dirty="0">
                <a:solidFill>
                  <a:schemeClr val="bg2"/>
                </a:solidFill>
              </a:rPr>
              <a:t> of MOHS, the Collaborative Applicant and HMIS Lead for the Baltimore City </a:t>
            </a:r>
            <a:r>
              <a:rPr lang="en-US" sz="1800" dirty="0" err="1">
                <a:solidFill>
                  <a:schemeClr val="bg2"/>
                </a:solidFill>
              </a:rPr>
              <a:t>CoC</a:t>
            </a:r>
            <a:r>
              <a:rPr lang="en-US" sz="1800" dirty="0">
                <a:solidFill>
                  <a:schemeClr val="bg2"/>
                </a:solidFill>
              </a:rPr>
              <a:t>. </a:t>
            </a:r>
          </a:p>
        </p:txBody>
      </p:sp>
      <p:pic>
        <p:nvPicPr>
          <p:cNvPr id="8" name="Picture 7"/>
          <p:cNvPicPr>
            <a:picLocks noChangeAspect="1"/>
          </p:cNvPicPr>
          <p:nvPr/>
        </p:nvPicPr>
        <p:blipFill>
          <a:blip r:embed="rId5"/>
          <a:stretch>
            <a:fillRect/>
          </a:stretch>
        </p:blipFill>
        <p:spPr>
          <a:xfrm>
            <a:off x="6547144" y="4542992"/>
            <a:ext cx="1585097" cy="524301"/>
          </a:xfrm>
          <a:prstGeom prst="rect">
            <a:avLst/>
          </a:prstGeom>
        </p:spPr>
      </p:pic>
      <p:pic>
        <p:nvPicPr>
          <p:cNvPr id="9" name="Picture 8"/>
          <p:cNvPicPr>
            <a:picLocks noChangeAspect="1"/>
          </p:cNvPicPr>
          <p:nvPr/>
        </p:nvPicPr>
        <p:blipFill>
          <a:blip r:embed="rId6"/>
          <a:stretch>
            <a:fillRect/>
          </a:stretch>
        </p:blipFill>
        <p:spPr>
          <a:xfrm>
            <a:off x="8221436" y="4463737"/>
            <a:ext cx="670618" cy="603556"/>
          </a:xfrm>
          <a:prstGeom prst="rect">
            <a:avLst/>
          </a:prstGeom>
        </p:spPr>
      </p:pic>
      <p:grpSp>
        <p:nvGrpSpPr>
          <p:cNvPr id="10" name="Google Shape;126;g6de56c2a90_0_886"/>
          <p:cNvGrpSpPr/>
          <p:nvPr/>
        </p:nvGrpSpPr>
        <p:grpSpPr>
          <a:xfrm>
            <a:off x="7740250" y="104528"/>
            <a:ext cx="1230070" cy="359041"/>
            <a:chOff x="9852550" y="7584100"/>
            <a:chExt cx="12458750" cy="4549574"/>
          </a:xfrm>
        </p:grpSpPr>
        <p:pic>
          <p:nvPicPr>
            <p:cNvPr id="11" name="Google Shape;127;g6de56c2a90_0_886"/>
            <p:cNvPicPr preferRelativeResize="0"/>
            <p:nvPr/>
          </p:nvPicPr>
          <p:blipFill rotWithShape="1">
            <a:blip r:embed="rId7">
              <a:alphaModFix/>
            </a:blip>
            <a:srcRect/>
            <a:stretch/>
          </p:blipFill>
          <p:spPr>
            <a:xfrm>
              <a:off x="9852550" y="7584100"/>
              <a:ext cx="2975725" cy="4549574"/>
            </a:xfrm>
            <a:prstGeom prst="rect">
              <a:avLst/>
            </a:prstGeom>
            <a:noFill/>
            <a:ln>
              <a:noFill/>
            </a:ln>
          </p:spPr>
        </p:pic>
        <p:pic>
          <p:nvPicPr>
            <p:cNvPr id="12" name="Google Shape;128;g6de56c2a90_0_886"/>
            <p:cNvPicPr preferRelativeResize="0"/>
            <p:nvPr/>
          </p:nvPicPr>
          <p:blipFill rotWithShape="1">
            <a:blip r:embed="rId8">
              <a:alphaModFix/>
            </a:blip>
            <a:srcRect/>
            <a:stretch/>
          </p:blipFill>
          <p:spPr>
            <a:xfrm>
              <a:off x="12499650" y="8468175"/>
              <a:ext cx="4088200" cy="2726607"/>
            </a:xfrm>
            <a:prstGeom prst="rect">
              <a:avLst/>
            </a:prstGeom>
            <a:noFill/>
            <a:ln>
              <a:noFill/>
            </a:ln>
          </p:spPr>
        </p:pic>
        <p:pic>
          <p:nvPicPr>
            <p:cNvPr id="13" name="Google Shape;129;g6de56c2a90_0_886"/>
            <p:cNvPicPr preferRelativeResize="0"/>
            <p:nvPr/>
          </p:nvPicPr>
          <p:blipFill rotWithShape="1">
            <a:blip r:embed="rId9">
              <a:alphaModFix/>
            </a:blip>
            <a:srcRect/>
            <a:stretch/>
          </p:blipFill>
          <p:spPr>
            <a:xfrm>
              <a:off x="14897675" y="8361225"/>
              <a:ext cx="4474074" cy="2833551"/>
            </a:xfrm>
            <a:prstGeom prst="rect">
              <a:avLst/>
            </a:prstGeom>
            <a:noFill/>
            <a:ln>
              <a:noFill/>
            </a:ln>
          </p:spPr>
        </p:pic>
        <p:pic>
          <p:nvPicPr>
            <p:cNvPr id="14" name="Google Shape;130;g6de56c2a90_0_886"/>
            <p:cNvPicPr preferRelativeResize="0"/>
            <p:nvPr/>
          </p:nvPicPr>
          <p:blipFill rotWithShape="1">
            <a:blip r:embed="rId10">
              <a:alphaModFix/>
            </a:blip>
            <a:srcRect/>
            <a:stretch/>
          </p:blipFill>
          <p:spPr>
            <a:xfrm>
              <a:off x="19335575" y="7937775"/>
              <a:ext cx="2975725" cy="3686375"/>
            </a:xfrm>
            <a:prstGeom prst="rect">
              <a:avLst/>
            </a:prstGeom>
            <a:noFill/>
            <a:ln>
              <a:noFill/>
            </a:ln>
          </p:spPr>
        </p:pic>
      </p:grpSp>
    </p:spTree>
    <p:custDataLst>
      <p:tags r:id="rId1"/>
    </p:custDataLst>
    <p:extLst>
      <p:ext uri="{BB962C8B-B14F-4D97-AF65-F5344CB8AC3E}">
        <p14:creationId xmlns:p14="http://schemas.microsoft.com/office/powerpoint/2010/main" val="28041920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9689" y="207877"/>
            <a:ext cx="7277100" cy="5287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a:lstStyle>
          <a:p>
            <a:r>
              <a:rPr lang="en-US" sz="3200" b="1" dirty="0">
                <a:solidFill>
                  <a:srgbClr val="CF7347"/>
                </a:solidFill>
              </a:rPr>
              <a:t>Application Scoring</a:t>
            </a:r>
          </a:p>
        </p:txBody>
      </p:sp>
      <p:pic>
        <p:nvPicPr>
          <p:cNvPr id="8" name="Picture 7"/>
          <p:cNvPicPr>
            <a:picLocks noChangeAspect="1"/>
          </p:cNvPicPr>
          <p:nvPr/>
        </p:nvPicPr>
        <p:blipFill>
          <a:blip r:embed="rId4"/>
          <a:stretch>
            <a:fillRect/>
          </a:stretch>
        </p:blipFill>
        <p:spPr>
          <a:xfrm>
            <a:off x="6547144" y="4542992"/>
            <a:ext cx="1585097" cy="524301"/>
          </a:xfrm>
          <a:prstGeom prst="rect">
            <a:avLst/>
          </a:prstGeom>
        </p:spPr>
      </p:pic>
      <p:pic>
        <p:nvPicPr>
          <p:cNvPr id="9" name="Picture 8"/>
          <p:cNvPicPr>
            <a:picLocks noChangeAspect="1"/>
          </p:cNvPicPr>
          <p:nvPr/>
        </p:nvPicPr>
        <p:blipFill>
          <a:blip r:embed="rId5"/>
          <a:stretch>
            <a:fillRect/>
          </a:stretch>
        </p:blipFill>
        <p:spPr>
          <a:xfrm>
            <a:off x="8221436" y="4463737"/>
            <a:ext cx="670618" cy="603556"/>
          </a:xfrm>
          <a:prstGeom prst="rect">
            <a:avLst/>
          </a:prstGeom>
        </p:spPr>
      </p:pic>
      <p:grpSp>
        <p:nvGrpSpPr>
          <p:cNvPr id="10" name="Google Shape;126;g6de56c2a90_0_886"/>
          <p:cNvGrpSpPr/>
          <p:nvPr/>
        </p:nvGrpSpPr>
        <p:grpSpPr>
          <a:xfrm>
            <a:off x="7740250" y="104528"/>
            <a:ext cx="1230070" cy="359041"/>
            <a:chOff x="9852550" y="7584100"/>
            <a:chExt cx="12458750" cy="4549574"/>
          </a:xfrm>
        </p:grpSpPr>
        <p:pic>
          <p:nvPicPr>
            <p:cNvPr id="11" name="Google Shape;127;g6de56c2a90_0_886"/>
            <p:cNvPicPr preferRelativeResize="0"/>
            <p:nvPr/>
          </p:nvPicPr>
          <p:blipFill rotWithShape="1">
            <a:blip r:embed="rId6">
              <a:alphaModFix/>
            </a:blip>
            <a:srcRect/>
            <a:stretch/>
          </p:blipFill>
          <p:spPr>
            <a:xfrm>
              <a:off x="9852550" y="7584100"/>
              <a:ext cx="2975725" cy="4549574"/>
            </a:xfrm>
            <a:prstGeom prst="rect">
              <a:avLst/>
            </a:prstGeom>
            <a:noFill/>
            <a:ln>
              <a:noFill/>
            </a:ln>
          </p:spPr>
        </p:pic>
        <p:pic>
          <p:nvPicPr>
            <p:cNvPr id="12" name="Google Shape;128;g6de56c2a90_0_886"/>
            <p:cNvPicPr preferRelativeResize="0"/>
            <p:nvPr/>
          </p:nvPicPr>
          <p:blipFill rotWithShape="1">
            <a:blip r:embed="rId7">
              <a:alphaModFix/>
            </a:blip>
            <a:srcRect/>
            <a:stretch/>
          </p:blipFill>
          <p:spPr>
            <a:xfrm>
              <a:off x="12499650" y="8468175"/>
              <a:ext cx="4088200" cy="2726607"/>
            </a:xfrm>
            <a:prstGeom prst="rect">
              <a:avLst/>
            </a:prstGeom>
            <a:noFill/>
            <a:ln>
              <a:noFill/>
            </a:ln>
          </p:spPr>
        </p:pic>
        <p:pic>
          <p:nvPicPr>
            <p:cNvPr id="13" name="Google Shape;129;g6de56c2a90_0_886"/>
            <p:cNvPicPr preferRelativeResize="0"/>
            <p:nvPr/>
          </p:nvPicPr>
          <p:blipFill rotWithShape="1">
            <a:blip r:embed="rId8">
              <a:alphaModFix/>
            </a:blip>
            <a:srcRect/>
            <a:stretch/>
          </p:blipFill>
          <p:spPr>
            <a:xfrm>
              <a:off x="14897675" y="8361225"/>
              <a:ext cx="4474074" cy="2833551"/>
            </a:xfrm>
            <a:prstGeom prst="rect">
              <a:avLst/>
            </a:prstGeom>
            <a:noFill/>
            <a:ln>
              <a:noFill/>
            </a:ln>
          </p:spPr>
        </p:pic>
        <p:pic>
          <p:nvPicPr>
            <p:cNvPr id="14" name="Google Shape;130;g6de56c2a90_0_886"/>
            <p:cNvPicPr preferRelativeResize="0"/>
            <p:nvPr/>
          </p:nvPicPr>
          <p:blipFill rotWithShape="1">
            <a:blip r:embed="rId9">
              <a:alphaModFix/>
            </a:blip>
            <a:srcRect/>
            <a:stretch/>
          </p:blipFill>
          <p:spPr>
            <a:xfrm>
              <a:off x="19335575" y="7937775"/>
              <a:ext cx="2975725" cy="3686375"/>
            </a:xfrm>
            <a:prstGeom prst="rect">
              <a:avLst/>
            </a:prstGeom>
            <a:noFill/>
            <a:ln>
              <a:noFill/>
            </a:ln>
          </p:spPr>
        </p:pic>
      </p:grpSp>
      <p:graphicFrame>
        <p:nvGraphicFramePr>
          <p:cNvPr id="3" name="Table 2"/>
          <p:cNvGraphicFramePr>
            <a:graphicFrameLocks noGrp="1"/>
          </p:cNvGraphicFramePr>
          <p:nvPr>
            <p:extLst>
              <p:ext uri="{D42A27DB-BD31-4B8C-83A1-F6EECF244321}">
                <p14:modId xmlns:p14="http://schemas.microsoft.com/office/powerpoint/2010/main" val="3395743893"/>
              </p:ext>
            </p:extLst>
          </p:nvPr>
        </p:nvGraphicFramePr>
        <p:xfrm>
          <a:off x="374255" y="1325444"/>
          <a:ext cx="7829164" cy="2883440"/>
        </p:xfrm>
        <a:graphic>
          <a:graphicData uri="http://schemas.openxmlformats.org/drawingml/2006/table">
            <a:tbl>
              <a:tblPr firstRow="1" firstCol="1" bandRow="1"/>
              <a:tblGrid>
                <a:gridCol w="6248275">
                  <a:extLst>
                    <a:ext uri="{9D8B030D-6E8A-4147-A177-3AD203B41FA5}">
                      <a16:colId xmlns:a16="http://schemas.microsoft.com/office/drawing/2014/main" val="459055086"/>
                    </a:ext>
                  </a:extLst>
                </a:gridCol>
                <a:gridCol w="1580889">
                  <a:extLst>
                    <a:ext uri="{9D8B030D-6E8A-4147-A177-3AD203B41FA5}">
                      <a16:colId xmlns:a16="http://schemas.microsoft.com/office/drawing/2014/main" val="1864064987"/>
                    </a:ext>
                  </a:extLst>
                </a:gridCol>
              </a:tblGrid>
              <a:tr h="382741">
                <a:tc>
                  <a:txBody>
                    <a:bodyPr/>
                    <a:lstStyle/>
                    <a:p>
                      <a:pPr marL="0" marR="0" algn="ctr">
                        <a:lnSpc>
                          <a:spcPct val="107000"/>
                        </a:lnSpc>
                        <a:spcBef>
                          <a:spcPts val="0"/>
                        </a:spcBef>
                        <a:spcAft>
                          <a:spcPts val="0"/>
                        </a:spcAft>
                      </a:pPr>
                      <a:r>
                        <a:rPr lang="en-US" sz="1800" b="1" i="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Section</a:t>
                      </a:r>
                      <a:endParaRPr lang="en-US" sz="1800" i="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1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Maximum Score</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07154596"/>
                  </a:ext>
                </a:extLst>
              </a:tr>
              <a:tr h="382741">
                <a:tc>
                  <a:txBody>
                    <a:bodyPr/>
                    <a:lstStyle/>
                    <a:p>
                      <a:pPr marL="0" marR="0">
                        <a:lnSpc>
                          <a:spcPct val="107000"/>
                        </a:lnSpc>
                        <a:spcBef>
                          <a:spcPts val="0"/>
                        </a:spcBef>
                        <a:spcAft>
                          <a:spcPts val="0"/>
                        </a:spcAft>
                      </a:pPr>
                      <a:r>
                        <a:rPr lang="en-US" sz="1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Interest and Project Understanding</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6897281"/>
                  </a:ext>
                </a:extLst>
              </a:tr>
              <a:tr h="382741">
                <a:tc>
                  <a:txBody>
                    <a:bodyPr/>
                    <a:lstStyle/>
                    <a:p>
                      <a:pPr marL="0" marR="0">
                        <a:lnSpc>
                          <a:spcPct val="107000"/>
                        </a:lnSpc>
                        <a:spcBef>
                          <a:spcPts val="0"/>
                        </a:spcBef>
                        <a:spcAft>
                          <a:spcPts val="0"/>
                        </a:spcAft>
                      </a:pPr>
                      <a:r>
                        <a:rPr lang="en-US" sz="1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Agency Experience and Capacity</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8961234"/>
                  </a:ext>
                </a:extLst>
              </a:tr>
              <a:tr h="382741">
                <a:tc>
                  <a:txBody>
                    <a:bodyPr/>
                    <a:lstStyle/>
                    <a:p>
                      <a:pPr marL="0" marR="0">
                        <a:lnSpc>
                          <a:spcPct val="107000"/>
                        </a:lnSpc>
                        <a:spcBef>
                          <a:spcPts val="0"/>
                        </a:spcBef>
                        <a:spcAft>
                          <a:spcPts val="0"/>
                        </a:spcAft>
                      </a:pPr>
                      <a:r>
                        <a:rPr lang="en-US" sz="1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Project Design </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8648037"/>
                  </a:ext>
                </a:extLst>
              </a:tr>
              <a:tr h="382741">
                <a:tc>
                  <a:txBody>
                    <a:bodyPr/>
                    <a:lstStyle/>
                    <a:p>
                      <a:pPr marL="0" marR="0">
                        <a:lnSpc>
                          <a:spcPct val="107000"/>
                        </a:lnSpc>
                        <a:spcBef>
                          <a:spcPts val="0"/>
                        </a:spcBef>
                        <a:spcAft>
                          <a:spcPts val="0"/>
                        </a:spcAft>
                      </a:pPr>
                      <a:r>
                        <a:rPr lang="en-US" sz="1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Youth Involvement and Leadership</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4469500"/>
                  </a:ext>
                </a:extLst>
              </a:tr>
              <a:tr h="382741">
                <a:tc>
                  <a:txBody>
                    <a:bodyPr/>
                    <a:lstStyle/>
                    <a:p>
                      <a:pPr marL="0" marR="0">
                        <a:lnSpc>
                          <a:spcPct val="107000"/>
                        </a:lnSpc>
                        <a:spcBef>
                          <a:spcPts val="0"/>
                        </a:spcBef>
                        <a:spcAft>
                          <a:spcPts val="0"/>
                        </a:spcAft>
                      </a:pPr>
                      <a:r>
                        <a:rPr lang="en-US" sz="1800" b="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Alignment with Coordinated Community Plan</a:t>
                      </a:r>
                      <a:endParaRPr lang="en-US"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975696"/>
                  </a:ext>
                </a:extLst>
              </a:tr>
              <a:tr h="382741">
                <a:tc>
                  <a:txBody>
                    <a:bodyPr/>
                    <a:lstStyle/>
                    <a:p>
                      <a:pPr marL="0" marR="0">
                        <a:lnSpc>
                          <a:spcPct val="107000"/>
                        </a:lnSpc>
                        <a:spcBef>
                          <a:spcPts val="0"/>
                        </a:spcBef>
                        <a:spcAft>
                          <a:spcPts val="0"/>
                        </a:spcAft>
                      </a:pPr>
                      <a:r>
                        <a:rPr lang="en-US" sz="1800" b="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Implementation Plan</a:t>
                      </a:r>
                      <a:endParaRPr lang="en-US"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6121042"/>
                  </a:ext>
                </a:extLst>
              </a:tr>
            </a:tbl>
          </a:graphicData>
        </a:graphic>
      </p:graphicFrame>
      <p:sp>
        <p:nvSpPr>
          <p:cNvPr id="2" name="Rectangle 1">
            <a:extLst>
              <a:ext uri="{FF2B5EF4-FFF2-40B4-BE49-F238E27FC236}">
                <a16:creationId xmlns:a16="http://schemas.microsoft.com/office/drawing/2014/main" id="{27B6184A-3817-CB4A-93F2-69B96F768FF1}"/>
              </a:ext>
            </a:extLst>
          </p:cNvPr>
          <p:cNvSpPr/>
          <p:nvPr/>
        </p:nvSpPr>
        <p:spPr>
          <a:xfrm>
            <a:off x="189689" y="803420"/>
            <a:ext cx="6301409" cy="307777"/>
          </a:xfrm>
          <a:prstGeom prst="rect">
            <a:avLst/>
          </a:prstGeom>
        </p:spPr>
        <p:txBody>
          <a:bodyPr wrap="square">
            <a:spAutoFit/>
          </a:bodyPr>
          <a:lstStyle/>
          <a:p>
            <a:r>
              <a:rPr lang="en-US" dirty="0"/>
              <a:t>The applications will be scored based on the following criteria</a:t>
            </a:r>
          </a:p>
        </p:txBody>
      </p:sp>
    </p:spTree>
    <p:custDataLst>
      <p:tags r:id="rId1"/>
    </p:custDataLst>
    <p:extLst>
      <p:ext uri="{BB962C8B-B14F-4D97-AF65-F5344CB8AC3E}">
        <p14:creationId xmlns:p14="http://schemas.microsoft.com/office/powerpoint/2010/main" val="2106581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100" y="1771650"/>
            <a:ext cx="6211800" cy="1516500"/>
          </a:xfrm>
        </p:spPr>
        <p:txBody>
          <a:bodyPr/>
          <a:lstStyle/>
          <a:p>
            <a:r>
              <a:rPr lang="en-US" sz="3200" dirty="0"/>
              <a:t>Project Budgets</a:t>
            </a:r>
          </a:p>
        </p:txBody>
      </p:sp>
      <p:sp>
        <p:nvSpPr>
          <p:cNvPr id="4" name="Google Shape;102;g6de56c2a90_0_6"/>
          <p:cNvSpPr txBox="1"/>
          <p:nvPr/>
        </p:nvSpPr>
        <p:spPr>
          <a:xfrm>
            <a:off x="139818" y="4740158"/>
            <a:ext cx="1401599" cy="277110"/>
          </a:xfrm>
          <a:prstGeom prst="rect">
            <a:avLst/>
          </a:prstGeom>
          <a:noFill/>
          <a:ln>
            <a:noFill/>
          </a:ln>
        </p:spPr>
        <p:txBody>
          <a:bodyPr spcFirstLastPara="1" wrap="square" lIns="27428" tIns="27428" rIns="27428" bIns="27428" anchor="t" anchorCtr="0">
            <a:noAutofit/>
          </a:bodyPr>
          <a:lstStyle/>
          <a:p>
            <a:r>
              <a:rPr lang="en-US" sz="1620" dirty="0">
                <a:solidFill>
                  <a:schemeClr val="bg2">
                    <a:lumMod val="50000"/>
                  </a:schemeClr>
                </a:solidFill>
                <a:latin typeface="Twentieth Century"/>
                <a:ea typeface="Twentieth Century"/>
                <a:cs typeface="Twentieth Century"/>
                <a:sym typeface="Twentieth Century"/>
              </a:rPr>
              <a:t>#</a:t>
            </a:r>
            <a:r>
              <a:rPr lang="en-US" sz="1620" dirty="0" err="1">
                <a:solidFill>
                  <a:schemeClr val="bg2">
                    <a:lumMod val="50000"/>
                  </a:schemeClr>
                </a:solidFill>
                <a:latin typeface="Twentieth Century"/>
                <a:ea typeface="Twentieth Century"/>
                <a:cs typeface="Twentieth Century"/>
                <a:sym typeface="Twentieth Century"/>
              </a:rPr>
              <a:t>BmoreYHDP</a:t>
            </a:r>
            <a:endParaRPr sz="420" dirty="0">
              <a:solidFill>
                <a:schemeClr val="bg2">
                  <a:lumMod val="50000"/>
                </a:schemeClr>
              </a:solidFill>
            </a:endParaRPr>
          </a:p>
        </p:txBody>
      </p:sp>
      <p:pic>
        <p:nvPicPr>
          <p:cNvPr id="6" name="Picture 5"/>
          <p:cNvPicPr>
            <a:picLocks noChangeAspect="1"/>
          </p:cNvPicPr>
          <p:nvPr/>
        </p:nvPicPr>
        <p:blipFill>
          <a:blip r:embed="rId3"/>
          <a:stretch>
            <a:fillRect/>
          </a:stretch>
        </p:blipFill>
        <p:spPr>
          <a:xfrm>
            <a:off x="6547144" y="4542992"/>
            <a:ext cx="1585097" cy="524301"/>
          </a:xfrm>
          <a:prstGeom prst="rect">
            <a:avLst/>
          </a:prstGeom>
        </p:spPr>
      </p:pic>
      <p:pic>
        <p:nvPicPr>
          <p:cNvPr id="7" name="Picture 6"/>
          <p:cNvPicPr>
            <a:picLocks noChangeAspect="1"/>
          </p:cNvPicPr>
          <p:nvPr/>
        </p:nvPicPr>
        <p:blipFill>
          <a:blip r:embed="rId4"/>
          <a:stretch>
            <a:fillRect/>
          </a:stretch>
        </p:blipFill>
        <p:spPr>
          <a:xfrm>
            <a:off x="8221436" y="4463737"/>
            <a:ext cx="670618" cy="603556"/>
          </a:xfrm>
          <a:prstGeom prst="rect">
            <a:avLst/>
          </a:prstGeom>
        </p:spPr>
      </p:pic>
      <p:grpSp>
        <p:nvGrpSpPr>
          <p:cNvPr id="8" name="Google Shape;126;g6de56c2a90_0_886"/>
          <p:cNvGrpSpPr/>
          <p:nvPr/>
        </p:nvGrpSpPr>
        <p:grpSpPr>
          <a:xfrm>
            <a:off x="7740250" y="104528"/>
            <a:ext cx="1230070" cy="359041"/>
            <a:chOff x="9852550" y="7584100"/>
            <a:chExt cx="12458750" cy="4549574"/>
          </a:xfrm>
        </p:grpSpPr>
        <p:pic>
          <p:nvPicPr>
            <p:cNvPr id="9" name="Google Shape;127;g6de56c2a90_0_886"/>
            <p:cNvPicPr preferRelativeResize="0"/>
            <p:nvPr/>
          </p:nvPicPr>
          <p:blipFill rotWithShape="1">
            <a:blip r:embed="rId5">
              <a:alphaModFix/>
            </a:blip>
            <a:srcRect/>
            <a:stretch/>
          </p:blipFill>
          <p:spPr>
            <a:xfrm>
              <a:off x="9852550" y="7584100"/>
              <a:ext cx="2975725" cy="4549574"/>
            </a:xfrm>
            <a:prstGeom prst="rect">
              <a:avLst/>
            </a:prstGeom>
            <a:noFill/>
            <a:ln>
              <a:noFill/>
            </a:ln>
          </p:spPr>
        </p:pic>
        <p:pic>
          <p:nvPicPr>
            <p:cNvPr id="10" name="Google Shape;128;g6de56c2a90_0_886"/>
            <p:cNvPicPr preferRelativeResize="0"/>
            <p:nvPr/>
          </p:nvPicPr>
          <p:blipFill rotWithShape="1">
            <a:blip r:embed="rId6">
              <a:alphaModFix/>
            </a:blip>
            <a:srcRect/>
            <a:stretch/>
          </p:blipFill>
          <p:spPr>
            <a:xfrm>
              <a:off x="12499650" y="8468175"/>
              <a:ext cx="4088200" cy="2726607"/>
            </a:xfrm>
            <a:prstGeom prst="rect">
              <a:avLst/>
            </a:prstGeom>
            <a:noFill/>
            <a:ln>
              <a:noFill/>
            </a:ln>
          </p:spPr>
        </p:pic>
        <p:pic>
          <p:nvPicPr>
            <p:cNvPr id="11" name="Google Shape;129;g6de56c2a90_0_886"/>
            <p:cNvPicPr preferRelativeResize="0"/>
            <p:nvPr/>
          </p:nvPicPr>
          <p:blipFill rotWithShape="1">
            <a:blip r:embed="rId7">
              <a:alphaModFix/>
            </a:blip>
            <a:srcRect/>
            <a:stretch/>
          </p:blipFill>
          <p:spPr>
            <a:xfrm>
              <a:off x="14897675" y="8361225"/>
              <a:ext cx="4474074" cy="2833551"/>
            </a:xfrm>
            <a:prstGeom prst="rect">
              <a:avLst/>
            </a:prstGeom>
            <a:noFill/>
            <a:ln>
              <a:noFill/>
            </a:ln>
          </p:spPr>
        </p:pic>
        <p:pic>
          <p:nvPicPr>
            <p:cNvPr id="12" name="Google Shape;130;g6de56c2a90_0_886"/>
            <p:cNvPicPr preferRelativeResize="0"/>
            <p:nvPr/>
          </p:nvPicPr>
          <p:blipFill rotWithShape="1">
            <a:blip r:embed="rId8">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3938010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9689" y="207877"/>
            <a:ext cx="7277100" cy="5287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a:lstStyle>
          <a:p>
            <a:r>
              <a:rPr lang="en-US" sz="3200" b="1" dirty="0">
                <a:solidFill>
                  <a:srgbClr val="CF7347"/>
                </a:solidFill>
              </a:rPr>
              <a:t>Budget Requirements</a:t>
            </a:r>
          </a:p>
        </p:txBody>
      </p:sp>
      <p:sp>
        <p:nvSpPr>
          <p:cNvPr id="5" name="Content Placeholder 2"/>
          <p:cNvSpPr txBox="1">
            <a:spLocks/>
          </p:cNvSpPr>
          <p:nvPr/>
        </p:nvSpPr>
        <p:spPr>
          <a:xfrm>
            <a:off x="248056" y="736600"/>
            <a:ext cx="8320982" cy="3880487"/>
          </a:xfrm>
          <a:prstGeom prst="rect">
            <a:avLst/>
          </a:prstGeom>
        </p:spPr>
        <p:txBody>
          <a:bodyPr vert="horz" lIns="68580" tIns="34290" rIns="68580" bIns="3429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None/>
            </a:pPr>
            <a:r>
              <a:rPr lang="en-US" b="1" u="sng" dirty="0">
                <a:solidFill>
                  <a:schemeClr val="bg2"/>
                </a:solidFill>
                <a:hlinkClick r:id="rId4"/>
              </a:rPr>
              <a:t>Projected YHDP Budget</a:t>
            </a:r>
            <a:endParaRPr lang="en-US" b="1" u="sng" dirty="0">
              <a:solidFill>
                <a:schemeClr val="bg2"/>
              </a:solidFill>
            </a:endParaRPr>
          </a:p>
          <a:p>
            <a:pPr marL="0" indent="0">
              <a:buNone/>
            </a:pPr>
            <a:r>
              <a:rPr lang="en-US" dirty="0">
                <a:solidFill>
                  <a:schemeClr val="bg2"/>
                </a:solidFill>
              </a:rPr>
              <a:t>Enter estimated costs of the proposed program by funding categories for all costs which are projected to be paid with Youth Homelessness Demonstration Program grant funds. </a:t>
            </a:r>
          </a:p>
          <a:p>
            <a:pPr marL="0" indent="0">
              <a:buNone/>
            </a:pPr>
            <a:r>
              <a:rPr lang="en-US" b="1" u="sng" dirty="0">
                <a:solidFill>
                  <a:schemeClr val="bg2"/>
                </a:solidFill>
              </a:rPr>
              <a:t>Budget Narrative</a:t>
            </a:r>
          </a:p>
          <a:p>
            <a:pPr marL="0" indent="0">
              <a:buNone/>
            </a:pPr>
            <a:r>
              <a:rPr lang="en-US" dirty="0">
                <a:solidFill>
                  <a:schemeClr val="bg2"/>
                </a:solidFill>
              </a:rPr>
              <a:t>Explain/justify all costs which are projected to be paid with Youth Homelessness Demonstration Program grant funds, as well as any other costs necessary to run the project effectively that will be supported by other funding sources. Be sure to provide basis of cost allocations and explanations for all categories of cost.</a:t>
            </a:r>
          </a:p>
        </p:txBody>
      </p:sp>
      <p:pic>
        <p:nvPicPr>
          <p:cNvPr id="8" name="Picture 7"/>
          <p:cNvPicPr>
            <a:picLocks noChangeAspect="1"/>
          </p:cNvPicPr>
          <p:nvPr/>
        </p:nvPicPr>
        <p:blipFill>
          <a:blip r:embed="rId5"/>
          <a:stretch>
            <a:fillRect/>
          </a:stretch>
        </p:blipFill>
        <p:spPr>
          <a:xfrm>
            <a:off x="6547144" y="4542992"/>
            <a:ext cx="1585097" cy="524301"/>
          </a:xfrm>
          <a:prstGeom prst="rect">
            <a:avLst/>
          </a:prstGeom>
        </p:spPr>
      </p:pic>
      <p:pic>
        <p:nvPicPr>
          <p:cNvPr id="9" name="Picture 8"/>
          <p:cNvPicPr>
            <a:picLocks noChangeAspect="1"/>
          </p:cNvPicPr>
          <p:nvPr/>
        </p:nvPicPr>
        <p:blipFill>
          <a:blip r:embed="rId6"/>
          <a:stretch>
            <a:fillRect/>
          </a:stretch>
        </p:blipFill>
        <p:spPr>
          <a:xfrm>
            <a:off x="8221436" y="4463737"/>
            <a:ext cx="670618" cy="603556"/>
          </a:xfrm>
          <a:prstGeom prst="rect">
            <a:avLst/>
          </a:prstGeom>
        </p:spPr>
      </p:pic>
      <p:grpSp>
        <p:nvGrpSpPr>
          <p:cNvPr id="10" name="Google Shape;126;g6de56c2a90_0_886"/>
          <p:cNvGrpSpPr/>
          <p:nvPr/>
        </p:nvGrpSpPr>
        <p:grpSpPr>
          <a:xfrm>
            <a:off x="7740250" y="104528"/>
            <a:ext cx="1230070" cy="359041"/>
            <a:chOff x="9852550" y="7584100"/>
            <a:chExt cx="12458750" cy="4549574"/>
          </a:xfrm>
        </p:grpSpPr>
        <p:pic>
          <p:nvPicPr>
            <p:cNvPr id="11" name="Google Shape;127;g6de56c2a90_0_886"/>
            <p:cNvPicPr preferRelativeResize="0"/>
            <p:nvPr/>
          </p:nvPicPr>
          <p:blipFill rotWithShape="1">
            <a:blip r:embed="rId7">
              <a:alphaModFix/>
            </a:blip>
            <a:srcRect/>
            <a:stretch/>
          </p:blipFill>
          <p:spPr>
            <a:xfrm>
              <a:off x="9852550" y="7584100"/>
              <a:ext cx="2975725" cy="4549574"/>
            </a:xfrm>
            <a:prstGeom prst="rect">
              <a:avLst/>
            </a:prstGeom>
            <a:noFill/>
            <a:ln>
              <a:noFill/>
            </a:ln>
          </p:spPr>
        </p:pic>
        <p:pic>
          <p:nvPicPr>
            <p:cNvPr id="12" name="Google Shape;128;g6de56c2a90_0_886"/>
            <p:cNvPicPr preferRelativeResize="0"/>
            <p:nvPr/>
          </p:nvPicPr>
          <p:blipFill rotWithShape="1">
            <a:blip r:embed="rId8">
              <a:alphaModFix/>
            </a:blip>
            <a:srcRect/>
            <a:stretch/>
          </p:blipFill>
          <p:spPr>
            <a:xfrm>
              <a:off x="12499650" y="8468175"/>
              <a:ext cx="4088200" cy="2726607"/>
            </a:xfrm>
            <a:prstGeom prst="rect">
              <a:avLst/>
            </a:prstGeom>
            <a:noFill/>
            <a:ln>
              <a:noFill/>
            </a:ln>
          </p:spPr>
        </p:pic>
        <p:pic>
          <p:nvPicPr>
            <p:cNvPr id="13" name="Google Shape;129;g6de56c2a90_0_886"/>
            <p:cNvPicPr preferRelativeResize="0"/>
            <p:nvPr/>
          </p:nvPicPr>
          <p:blipFill rotWithShape="1">
            <a:blip r:embed="rId9">
              <a:alphaModFix/>
            </a:blip>
            <a:srcRect/>
            <a:stretch/>
          </p:blipFill>
          <p:spPr>
            <a:xfrm>
              <a:off x="14897675" y="8361225"/>
              <a:ext cx="4474074" cy="2833551"/>
            </a:xfrm>
            <a:prstGeom prst="rect">
              <a:avLst/>
            </a:prstGeom>
            <a:noFill/>
            <a:ln>
              <a:noFill/>
            </a:ln>
          </p:spPr>
        </p:pic>
        <p:pic>
          <p:nvPicPr>
            <p:cNvPr id="14" name="Google Shape;130;g6de56c2a90_0_886"/>
            <p:cNvPicPr preferRelativeResize="0"/>
            <p:nvPr/>
          </p:nvPicPr>
          <p:blipFill rotWithShape="1">
            <a:blip r:embed="rId10">
              <a:alphaModFix/>
            </a:blip>
            <a:srcRect/>
            <a:stretch/>
          </p:blipFill>
          <p:spPr>
            <a:xfrm>
              <a:off x="19335575" y="7937775"/>
              <a:ext cx="2975725" cy="3686375"/>
            </a:xfrm>
            <a:prstGeom prst="rect">
              <a:avLst/>
            </a:prstGeom>
            <a:noFill/>
            <a:ln>
              <a:noFill/>
            </a:ln>
          </p:spPr>
        </p:pic>
      </p:grpSp>
    </p:spTree>
    <p:custDataLst>
      <p:tags r:id="rId1"/>
    </p:custDataLst>
    <p:extLst>
      <p:ext uri="{BB962C8B-B14F-4D97-AF65-F5344CB8AC3E}">
        <p14:creationId xmlns:p14="http://schemas.microsoft.com/office/powerpoint/2010/main" val="35286510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9689" y="207877"/>
            <a:ext cx="7277100" cy="5287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a:lstStyle>
          <a:p>
            <a:r>
              <a:rPr lang="en-US" sz="3200" b="1" dirty="0">
                <a:solidFill>
                  <a:srgbClr val="CF7347"/>
                </a:solidFill>
              </a:rPr>
              <a:t>Eligible Project Costs</a:t>
            </a:r>
          </a:p>
        </p:txBody>
      </p:sp>
      <p:pic>
        <p:nvPicPr>
          <p:cNvPr id="8" name="Picture 7"/>
          <p:cNvPicPr>
            <a:picLocks noChangeAspect="1"/>
          </p:cNvPicPr>
          <p:nvPr/>
        </p:nvPicPr>
        <p:blipFill>
          <a:blip r:embed="rId4"/>
          <a:stretch>
            <a:fillRect/>
          </a:stretch>
        </p:blipFill>
        <p:spPr>
          <a:xfrm>
            <a:off x="6547144" y="4542992"/>
            <a:ext cx="1585097" cy="524301"/>
          </a:xfrm>
          <a:prstGeom prst="rect">
            <a:avLst/>
          </a:prstGeom>
        </p:spPr>
      </p:pic>
      <p:pic>
        <p:nvPicPr>
          <p:cNvPr id="9" name="Picture 8"/>
          <p:cNvPicPr>
            <a:picLocks noChangeAspect="1"/>
          </p:cNvPicPr>
          <p:nvPr/>
        </p:nvPicPr>
        <p:blipFill>
          <a:blip r:embed="rId5"/>
          <a:stretch>
            <a:fillRect/>
          </a:stretch>
        </p:blipFill>
        <p:spPr>
          <a:xfrm>
            <a:off x="8221436" y="4463737"/>
            <a:ext cx="670618" cy="603556"/>
          </a:xfrm>
          <a:prstGeom prst="rect">
            <a:avLst/>
          </a:prstGeom>
        </p:spPr>
      </p:pic>
      <p:grpSp>
        <p:nvGrpSpPr>
          <p:cNvPr id="10" name="Google Shape;126;g6de56c2a90_0_886"/>
          <p:cNvGrpSpPr/>
          <p:nvPr/>
        </p:nvGrpSpPr>
        <p:grpSpPr>
          <a:xfrm>
            <a:off x="7740250" y="104528"/>
            <a:ext cx="1230070" cy="359041"/>
            <a:chOff x="9852550" y="7584100"/>
            <a:chExt cx="12458750" cy="4549574"/>
          </a:xfrm>
        </p:grpSpPr>
        <p:pic>
          <p:nvPicPr>
            <p:cNvPr id="11" name="Google Shape;127;g6de56c2a90_0_886"/>
            <p:cNvPicPr preferRelativeResize="0"/>
            <p:nvPr/>
          </p:nvPicPr>
          <p:blipFill rotWithShape="1">
            <a:blip r:embed="rId6">
              <a:alphaModFix/>
            </a:blip>
            <a:srcRect/>
            <a:stretch/>
          </p:blipFill>
          <p:spPr>
            <a:xfrm>
              <a:off x="9852550" y="7584100"/>
              <a:ext cx="2975725" cy="4549574"/>
            </a:xfrm>
            <a:prstGeom prst="rect">
              <a:avLst/>
            </a:prstGeom>
            <a:noFill/>
            <a:ln>
              <a:noFill/>
            </a:ln>
          </p:spPr>
        </p:pic>
        <p:pic>
          <p:nvPicPr>
            <p:cNvPr id="12" name="Google Shape;128;g6de56c2a90_0_886"/>
            <p:cNvPicPr preferRelativeResize="0"/>
            <p:nvPr/>
          </p:nvPicPr>
          <p:blipFill rotWithShape="1">
            <a:blip r:embed="rId7">
              <a:alphaModFix/>
            </a:blip>
            <a:srcRect/>
            <a:stretch/>
          </p:blipFill>
          <p:spPr>
            <a:xfrm>
              <a:off x="12499650" y="8468175"/>
              <a:ext cx="4088200" cy="2726607"/>
            </a:xfrm>
            <a:prstGeom prst="rect">
              <a:avLst/>
            </a:prstGeom>
            <a:noFill/>
            <a:ln>
              <a:noFill/>
            </a:ln>
          </p:spPr>
        </p:pic>
        <p:pic>
          <p:nvPicPr>
            <p:cNvPr id="13" name="Google Shape;129;g6de56c2a90_0_886"/>
            <p:cNvPicPr preferRelativeResize="0"/>
            <p:nvPr/>
          </p:nvPicPr>
          <p:blipFill rotWithShape="1">
            <a:blip r:embed="rId8">
              <a:alphaModFix/>
            </a:blip>
            <a:srcRect/>
            <a:stretch/>
          </p:blipFill>
          <p:spPr>
            <a:xfrm>
              <a:off x="14897675" y="8361225"/>
              <a:ext cx="4474074" cy="2833551"/>
            </a:xfrm>
            <a:prstGeom prst="rect">
              <a:avLst/>
            </a:prstGeom>
            <a:noFill/>
            <a:ln>
              <a:noFill/>
            </a:ln>
          </p:spPr>
        </p:pic>
        <p:pic>
          <p:nvPicPr>
            <p:cNvPr id="14" name="Google Shape;130;g6de56c2a90_0_886"/>
            <p:cNvPicPr preferRelativeResize="0"/>
            <p:nvPr/>
          </p:nvPicPr>
          <p:blipFill rotWithShape="1">
            <a:blip r:embed="rId9">
              <a:alphaModFix/>
            </a:blip>
            <a:srcRect/>
            <a:stretch/>
          </p:blipFill>
          <p:spPr>
            <a:xfrm>
              <a:off x="19335575" y="7937775"/>
              <a:ext cx="2975725" cy="3686375"/>
            </a:xfrm>
            <a:prstGeom prst="rect">
              <a:avLst/>
            </a:prstGeom>
            <a:noFill/>
            <a:ln>
              <a:noFill/>
            </a:ln>
          </p:spPr>
        </p:pic>
      </p:grpSp>
      <p:graphicFrame>
        <p:nvGraphicFramePr>
          <p:cNvPr id="4" name="Table 3"/>
          <p:cNvGraphicFramePr>
            <a:graphicFrameLocks noGrp="1"/>
          </p:cNvGraphicFramePr>
          <p:nvPr>
            <p:extLst>
              <p:ext uri="{D42A27DB-BD31-4B8C-83A1-F6EECF244321}">
                <p14:modId xmlns:p14="http://schemas.microsoft.com/office/powerpoint/2010/main" val="292032324"/>
              </p:ext>
            </p:extLst>
          </p:nvPr>
        </p:nvGraphicFramePr>
        <p:xfrm>
          <a:off x="209408" y="747641"/>
          <a:ext cx="8298488" cy="3682212"/>
        </p:xfrm>
        <a:graphic>
          <a:graphicData uri="http://schemas.openxmlformats.org/drawingml/2006/table">
            <a:tbl>
              <a:tblPr firstRow="1" firstCol="1" bandRow="1"/>
              <a:tblGrid>
                <a:gridCol w="863512">
                  <a:extLst>
                    <a:ext uri="{9D8B030D-6E8A-4147-A177-3AD203B41FA5}">
                      <a16:colId xmlns:a16="http://schemas.microsoft.com/office/drawing/2014/main" val="3879852388"/>
                    </a:ext>
                  </a:extLst>
                </a:gridCol>
                <a:gridCol w="1327665">
                  <a:extLst>
                    <a:ext uri="{9D8B030D-6E8A-4147-A177-3AD203B41FA5}">
                      <a16:colId xmlns:a16="http://schemas.microsoft.com/office/drawing/2014/main" val="1655696895"/>
                    </a:ext>
                  </a:extLst>
                </a:gridCol>
                <a:gridCol w="1773809">
                  <a:extLst>
                    <a:ext uri="{9D8B030D-6E8A-4147-A177-3AD203B41FA5}">
                      <a16:colId xmlns:a16="http://schemas.microsoft.com/office/drawing/2014/main" val="3145698365"/>
                    </a:ext>
                  </a:extLst>
                </a:gridCol>
                <a:gridCol w="1095587">
                  <a:extLst>
                    <a:ext uri="{9D8B030D-6E8A-4147-A177-3AD203B41FA5}">
                      <a16:colId xmlns:a16="http://schemas.microsoft.com/office/drawing/2014/main" val="709503373"/>
                    </a:ext>
                  </a:extLst>
                </a:gridCol>
                <a:gridCol w="1147759">
                  <a:extLst>
                    <a:ext uri="{9D8B030D-6E8A-4147-A177-3AD203B41FA5}">
                      <a16:colId xmlns:a16="http://schemas.microsoft.com/office/drawing/2014/main" val="2040006476"/>
                    </a:ext>
                  </a:extLst>
                </a:gridCol>
                <a:gridCol w="886904">
                  <a:extLst>
                    <a:ext uri="{9D8B030D-6E8A-4147-A177-3AD203B41FA5}">
                      <a16:colId xmlns:a16="http://schemas.microsoft.com/office/drawing/2014/main" val="4020648294"/>
                    </a:ext>
                  </a:extLst>
                </a:gridCol>
                <a:gridCol w="1203252">
                  <a:extLst>
                    <a:ext uri="{9D8B030D-6E8A-4147-A177-3AD203B41FA5}">
                      <a16:colId xmlns:a16="http://schemas.microsoft.com/office/drawing/2014/main" val="1701878867"/>
                    </a:ext>
                  </a:extLst>
                </a:gridCol>
              </a:tblGrid>
              <a:tr h="431038">
                <a:tc>
                  <a:txBody>
                    <a:bodyPr/>
                    <a:lstStyle/>
                    <a:p>
                      <a:pPr marL="0" marR="0" algn="ctr">
                        <a:lnSpc>
                          <a:spcPct val="107000"/>
                        </a:lnSpc>
                        <a:spcBef>
                          <a:spcPts val="0"/>
                        </a:spcBef>
                        <a:spcAft>
                          <a:spcPts val="0"/>
                        </a:spcAft>
                      </a:pPr>
                      <a:r>
                        <a:rPr lang="en-US" sz="7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7886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Leasing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7886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Rental Assistance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7886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Supportive Services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78865"/>
                    </a:solidFill>
                  </a:tcPr>
                </a:tc>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Operations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78865"/>
                    </a:solidFill>
                  </a:tcPr>
                </a:tc>
                <a:tc>
                  <a:txBody>
                    <a:bodyPr/>
                    <a:lstStyle/>
                    <a:p>
                      <a:pPr marL="0" marR="0" algn="ctr">
                        <a:lnSpc>
                          <a:spcPct val="107000"/>
                        </a:lnSpc>
                        <a:spcBef>
                          <a:spcPts val="0"/>
                        </a:spcBef>
                        <a:spcAft>
                          <a:spcPts val="0"/>
                        </a:spcAft>
                      </a:pPr>
                      <a:r>
                        <a:rPr lang="en-US"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HMIS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78865"/>
                    </a:solidFill>
                  </a:tcPr>
                </a:tc>
                <a:tc>
                  <a:txBody>
                    <a:bodyPr/>
                    <a:lstStyle/>
                    <a:p>
                      <a:pPr marL="0" marR="0" algn="ctr">
                        <a:lnSpc>
                          <a:spcPct val="107000"/>
                        </a:lnSpc>
                        <a:spcBef>
                          <a:spcPts val="0"/>
                        </a:spcBef>
                        <a:spcAft>
                          <a:spcPts val="80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Admin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78865"/>
                    </a:solidFill>
                  </a:tcPr>
                </a:tc>
                <a:extLst>
                  <a:ext uri="{0D108BD9-81ED-4DB2-BD59-A6C34878D82A}">
                    <a16:rowId xmlns:a16="http://schemas.microsoft.com/office/drawing/2014/main" val="3481084467"/>
                  </a:ext>
                </a:extLst>
              </a:tr>
              <a:tr h="2929884">
                <a:tc>
                  <a:txBody>
                    <a:bodyPr/>
                    <a:lstStyle/>
                    <a:p>
                      <a:pPr marL="0" marR="0" algn="ctr">
                        <a:lnSpc>
                          <a:spcPct val="107000"/>
                        </a:lnSpc>
                        <a:spcBef>
                          <a:spcPts val="0"/>
                        </a:spcBef>
                        <a:spcAft>
                          <a:spcPts val="0"/>
                        </a:spcAft>
                      </a:pPr>
                      <a:r>
                        <a:rPr lang="en-US" sz="7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*Facility or units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*Lease between service provider and unit owner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*Client is </a:t>
                      </a:r>
                      <a:r>
                        <a:rPr lang="en-US" sz="1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sublessee</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service provider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*Responsible for 100% of rent costs and damages, even if client doesn’t pay rent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*Service provider must pay for vacancies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Apartments, houses, facilities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*Lease between client and housing owner (sole tenancy)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*Written rental assistance agreement between housing owner and service provider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*Client pays portion of rent according to 24 CFR 578.77. Service provider pays remaining portion of rent ( not responsible for client portion of rent)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*Service provider cannot make rental assistance payments on a vacant unit except as provided in 24 CFR 578.51(</a:t>
                      </a:r>
                      <a:r>
                        <a:rPr lang="en-US" sz="9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*Includes wide range of services such as case management, assistance with moving costs, client assistance, treatment, food, and counseling.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 projects must limit supportive services to no more than 30% of the requested funds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Costs for housing units: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*Property Taxes/Insurance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*Maintenance and repair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*Security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*Utilities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*Furniture and equipment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*Cannot be requested if project is using rental assistance funds in same structure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Staffing and equipment costs to meet the regulatory requirements for participation in HMIS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*Each new </a:t>
                      </a:r>
                      <a:r>
                        <a:rPr lang="en-US" sz="1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CoC</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grant includes 10% admin.  Half of the admin goes to the project and half goes to MOHS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*Admin includes management, monitoring, environmental review, etc.  Does not include staff or overhead directly related to activities—that is under the other categories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37432445"/>
                  </a:ext>
                </a:extLst>
              </a:tr>
              <a:tr h="321290">
                <a:tc>
                  <a:txBody>
                    <a:bodyPr/>
                    <a:lstStyle/>
                    <a:p>
                      <a:pPr marL="0" marR="0" algn="ctr">
                        <a:lnSpc>
                          <a:spcPct val="107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Bridge Housing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527" marR="41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286684"/>
                  </a:ext>
                </a:extLst>
              </a:tr>
            </a:tbl>
          </a:graphicData>
        </a:graphic>
      </p:graphicFrame>
    </p:spTree>
    <p:custDataLst>
      <p:tags r:id="rId1"/>
    </p:custDataLst>
    <p:extLst>
      <p:ext uri="{BB962C8B-B14F-4D97-AF65-F5344CB8AC3E}">
        <p14:creationId xmlns:p14="http://schemas.microsoft.com/office/powerpoint/2010/main" val="13120632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8279" y="209827"/>
            <a:ext cx="7277100" cy="5287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a:lstStyle>
          <a:p>
            <a:r>
              <a:rPr lang="en-US" sz="3200" b="1" dirty="0">
                <a:solidFill>
                  <a:srgbClr val="CF7347"/>
                </a:solidFill>
              </a:rPr>
              <a:t>Timeline</a:t>
            </a:r>
          </a:p>
        </p:txBody>
      </p:sp>
      <p:sp>
        <p:nvSpPr>
          <p:cNvPr id="5" name="Content Placeholder 2"/>
          <p:cNvSpPr txBox="1">
            <a:spLocks/>
          </p:cNvSpPr>
          <p:nvPr/>
        </p:nvSpPr>
        <p:spPr>
          <a:xfrm>
            <a:off x="128279" y="1010056"/>
            <a:ext cx="8428466" cy="4028916"/>
          </a:xfrm>
          <a:prstGeom prst="rect">
            <a:avLst/>
          </a:prstGeom>
        </p:spPr>
        <p:txBody>
          <a:bodyPr vert="horz" lIns="68580" tIns="34290" rIns="68580" bIns="3429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buClr>
                <a:srgbClr val="CF7347"/>
              </a:buClr>
            </a:pPr>
            <a:endParaRPr lang="en-US" dirty="0" smtClean="0">
              <a:solidFill>
                <a:schemeClr val="bg2">
                  <a:lumMod val="50000"/>
                </a:schemeClr>
              </a:solidFill>
            </a:endParaRPr>
          </a:p>
          <a:p>
            <a:pPr>
              <a:buClr>
                <a:srgbClr val="CF7347"/>
              </a:buClr>
            </a:pPr>
            <a:endParaRPr lang="en-US" dirty="0">
              <a:solidFill>
                <a:schemeClr val="bg2">
                  <a:lumMod val="50000"/>
                </a:schemeClr>
              </a:solidFill>
            </a:endParaRPr>
          </a:p>
          <a:p>
            <a:pPr>
              <a:buClr>
                <a:srgbClr val="CF7347"/>
              </a:buClr>
            </a:pPr>
            <a:endParaRPr lang="en-US" dirty="0" smtClean="0">
              <a:solidFill>
                <a:schemeClr val="bg2">
                  <a:lumMod val="50000"/>
                </a:schemeClr>
              </a:solidFill>
            </a:endParaRPr>
          </a:p>
          <a:p>
            <a:pPr>
              <a:buClr>
                <a:srgbClr val="CF7347"/>
              </a:buClr>
            </a:pPr>
            <a:endParaRPr lang="en-US" dirty="0">
              <a:solidFill>
                <a:schemeClr val="bg2">
                  <a:lumMod val="50000"/>
                </a:schemeClr>
              </a:solidFill>
            </a:endParaRPr>
          </a:p>
          <a:p>
            <a:pPr>
              <a:buClr>
                <a:srgbClr val="CF7347"/>
              </a:buClr>
            </a:pPr>
            <a:endParaRPr lang="en-US" dirty="0" smtClean="0">
              <a:solidFill>
                <a:schemeClr val="bg2">
                  <a:lumMod val="50000"/>
                </a:schemeClr>
              </a:solidFill>
            </a:endParaRPr>
          </a:p>
          <a:p>
            <a:pPr>
              <a:buClr>
                <a:srgbClr val="CF7347"/>
              </a:buClr>
            </a:pPr>
            <a:endParaRPr lang="en-US" dirty="0">
              <a:solidFill>
                <a:schemeClr val="bg2">
                  <a:lumMod val="50000"/>
                </a:schemeClr>
              </a:solidFill>
            </a:endParaRPr>
          </a:p>
        </p:txBody>
      </p:sp>
      <p:pic>
        <p:nvPicPr>
          <p:cNvPr id="8" name="Picture 7"/>
          <p:cNvPicPr>
            <a:picLocks noChangeAspect="1"/>
          </p:cNvPicPr>
          <p:nvPr/>
        </p:nvPicPr>
        <p:blipFill>
          <a:blip r:embed="rId4"/>
          <a:stretch>
            <a:fillRect/>
          </a:stretch>
        </p:blipFill>
        <p:spPr>
          <a:xfrm>
            <a:off x="6547144" y="4542992"/>
            <a:ext cx="1585097" cy="524301"/>
          </a:xfrm>
          <a:prstGeom prst="rect">
            <a:avLst/>
          </a:prstGeom>
        </p:spPr>
      </p:pic>
      <p:pic>
        <p:nvPicPr>
          <p:cNvPr id="9" name="Picture 8"/>
          <p:cNvPicPr>
            <a:picLocks noChangeAspect="1"/>
          </p:cNvPicPr>
          <p:nvPr/>
        </p:nvPicPr>
        <p:blipFill>
          <a:blip r:embed="rId5"/>
          <a:stretch>
            <a:fillRect/>
          </a:stretch>
        </p:blipFill>
        <p:spPr>
          <a:xfrm>
            <a:off x="8221436" y="4463737"/>
            <a:ext cx="670618" cy="603556"/>
          </a:xfrm>
          <a:prstGeom prst="rect">
            <a:avLst/>
          </a:prstGeom>
        </p:spPr>
      </p:pic>
      <p:grpSp>
        <p:nvGrpSpPr>
          <p:cNvPr id="10" name="Google Shape;126;g6de56c2a90_0_886"/>
          <p:cNvGrpSpPr/>
          <p:nvPr/>
        </p:nvGrpSpPr>
        <p:grpSpPr>
          <a:xfrm>
            <a:off x="7740250" y="104528"/>
            <a:ext cx="1230070" cy="359041"/>
            <a:chOff x="9852550" y="7584100"/>
            <a:chExt cx="12458750" cy="4549574"/>
          </a:xfrm>
        </p:grpSpPr>
        <p:pic>
          <p:nvPicPr>
            <p:cNvPr id="11" name="Google Shape;127;g6de56c2a90_0_886"/>
            <p:cNvPicPr preferRelativeResize="0"/>
            <p:nvPr/>
          </p:nvPicPr>
          <p:blipFill rotWithShape="1">
            <a:blip r:embed="rId6">
              <a:alphaModFix/>
            </a:blip>
            <a:srcRect/>
            <a:stretch/>
          </p:blipFill>
          <p:spPr>
            <a:xfrm>
              <a:off x="9852550" y="7584100"/>
              <a:ext cx="2975725" cy="4549574"/>
            </a:xfrm>
            <a:prstGeom prst="rect">
              <a:avLst/>
            </a:prstGeom>
            <a:noFill/>
            <a:ln>
              <a:noFill/>
            </a:ln>
          </p:spPr>
        </p:pic>
        <p:pic>
          <p:nvPicPr>
            <p:cNvPr id="12" name="Google Shape;128;g6de56c2a90_0_886"/>
            <p:cNvPicPr preferRelativeResize="0"/>
            <p:nvPr/>
          </p:nvPicPr>
          <p:blipFill rotWithShape="1">
            <a:blip r:embed="rId7">
              <a:alphaModFix/>
            </a:blip>
            <a:srcRect/>
            <a:stretch/>
          </p:blipFill>
          <p:spPr>
            <a:xfrm>
              <a:off x="12499650" y="8468175"/>
              <a:ext cx="4088200" cy="2726607"/>
            </a:xfrm>
            <a:prstGeom prst="rect">
              <a:avLst/>
            </a:prstGeom>
            <a:noFill/>
            <a:ln>
              <a:noFill/>
            </a:ln>
          </p:spPr>
        </p:pic>
        <p:pic>
          <p:nvPicPr>
            <p:cNvPr id="13" name="Google Shape;129;g6de56c2a90_0_886"/>
            <p:cNvPicPr preferRelativeResize="0"/>
            <p:nvPr/>
          </p:nvPicPr>
          <p:blipFill rotWithShape="1">
            <a:blip r:embed="rId8">
              <a:alphaModFix/>
            </a:blip>
            <a:srcRect/>
            <a:stretch/>
          </p:blipFill>
          <p:spPr>
            <a:xfrm>
              <a:off x="14897675" y="8361225"/>
              <a:ext cx="4474074" cy="2833551"/>
            </a:xfrm>
            <a:prstGeom prst="rect">
              <a:avLst/>
            </a:prstGeom>
            <a:noFill/>
            <a:ln>
              <a:noFill/>
            </a:ln>
          </p:spPr>
        </p:pic>
        <p:pic>
          <p:nvPicPr>
            <p:cNvPr id="14" name="Google Shape;130;g6de56c2a90_0_886"/>
            <p:cNvPicPr preferRelativeResize="0"/>
            <p:nvPr/>
          </p:nvPicPr>
          <p:blipFill rotWithShape="1">
            <a:blip r:embed="rId9">
              <a:alphaModFix/>
            </a:blip>
            <a:srcRect/>
            <a:stretch/>
          </p:blipFill>
          <p:spPr>
            <a:xfrm>
              <a:off x="19335575" y="7937775"/>
              <a:ext cx="2975725" cy="3686375"/>
            </a:xfrm>
            <a:prstGeom prst="rect">
              <a:avLst/>
            </a:prstGeom>
            <a:noFill/>
            <a:ln>
              <a:noFill/>
            </a:ln>
          </p:spPr>
        </p:pic>
      </p:grpSp>
      <p:graphicFrame>
        <p:nvGraphicFramePr>
          <p:cNvPr id="2" name="Table 1"/>
          <p:cNvGraphicFramePr>
            <a:graphicFrameLocks noGrp="1"/>
          </p:cNvGraphicFramePr>
          <p:nvPr>
            <p:extLst>
              <p:ext uri="{D42A27DB-BD31-4B8C-83A1-F6EECF244321}">
                <p14:modId xmlns:p14="http://schemas.microsoft.com/office/powerpoint/2010/main" val="3924984240"/>
              </p:ext>
            </p:extLst>
          </p:nvPr>
        </p:nvGraphicFramePr>
        <p:xfrm>
          <a:off x="1294512" y="772412"/>
          <a:ext cx="6096000" cy="3779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002888754"/>
                    </a:ext>
                  </a:extLst>
                </a:gridCol>
                <a:gridCol w="3048000">
                  <a:extLst>
                    <a:ext uri="{9D8B030D-6E8A-4147-A177-3AD203B41FA5}">
                      <a16:colId xmlns:a16="http://schemas.microsoft.com/office/drawing/2014/main" val="2240275843"/>
                    </a:ext>
                  </a:extLst>
                </a:gridCol>
              </a:tblGrid>
              <a:tr h="370840">
                <a:tc>
                  <a:txBody>
                    <a:bodyPr/>
                    <a:lstStyle/>
                    <a:p>
                      <a:r>
                        <a:rPr lang="en-US" dirty="0" smtClean="0"/>
                        <a:t>RFP Released</a:t>
                      </a:r>
                      <a:endParaRPr lang="en-US" dirty="0"/>
                    </a:p>
                  </a:txBody>
                  <a:tcPr/>
                </a:tc>
                <a:tc>
                  <a:txBody>
                    <a:bodyPr/>
                    <a:lstStyle/>
                    <a:p>
                      <a:r>
                        <a:rPr lang="en-US" dirty="0" smtClean="0"/>
                        <a:t>July 24, 2020</a:t>
                      </a:r>
                      <a:endParaRPr lang="en-US" dirty="0"/>
                    </a:p>
                  </a:txBody>
                  <a:tcPr/>
                </a:tc>
                <a:extLst>
                  <a:ext uri="{0D108BD9-81ED-4DB2-BD59-A6C34878D82A}">
                    <a16:rowId xmlns:a16="http://schemas.microsoft.com/office/drawing/2014/main" val="1207379170"/>
                  </a:ext>
                </a:extLst>
              </a:tr>
              <a:tr h="370840">
                <a:tc>
                  <a:txBody>
                    <a:bodyPr/>
                    <a:lstStyle/>
                    <a:p>
                      <a:r>
                        <a:rPr lang="en-US" dirty="0" smtClean="0"/>
                        <a:t>Technical Assistance (Bidder’s Conference)</a:t>
                      </a:r>
                      <a:r>
                        <a:rPr lang="en-US" baseline="0" dirty="0" smtClean="0"/>
                        <a:t> Webinar</a:t>
                      </a:r>
                      <a:endParaRPr lang="en-US" dirty="0"/>
                    </a:p>
                  </a:txBody>
                  <a:tcPr/>
                </a:tc>
                <a:tc>
                  <a:txBody>
                    <a:bodyPr/>
                    <a:lstStyle/>
                    <a:p>
                      <a:r>
                        <a:rPr lang="en-US" dirty="0" smtClean="0"/>
                        <a:t>August 10, 2020 at 2pm</a:t>
                      </a:r>
                      <a:endParaRPr lang="en-US" dirty="0"/>
                    </a:p>
                  </a:txBody>
                  <a:tcPr/>
                </a:tc>
                <a:extLst>
                  <a:ext uri="{0D108BD9-81ED-4DB2-BD59-A6C34878D82A}">
                    <a16:rowId xmlns:a16="http://schemas.microsoft.com/office/drawing/2014/main" val="3205833185"/>
                  </a:ext>
                </a:extLst>
              </a:tr>
              <a:tr h="370840">
                <a:tc>
                  <a:txBody>
                    <a:bodyPr/>
                    <a:lstStyle/>
                    <a:p>
                      <a:r>
                        <a:rPr lang="en-US" dirty="0" smtClean="0"/>
                        <a:t>Deadline</a:t>
                      </a:r>
                      <a:r>
                        <a:rPr lang="en-US" baseline="0" dirty="0" smtClean="0"/>
                        <a:t> for Technical Assistance &amp; Questions</a:t>
                      </a:r>
                      <a:endParaRPr lang="en-US" dirty="0"/>
                    </a:p>
                  </a:txBody>
                  <a:tcPr/>
                </a:tc>
                <a:tc>
                  <a:txBody>
                    <a:bodyPr/>
                    <a:lstStyle/>
                    <a:p>
                      <a:r>
                        <a:rPr lang="en-US" dirty="0" smtClean="0"/>
                        <a:t>September 8, 2020</a:t>
                      </a:r>
                      <a:endParaRPr lang="en-US" dirty="0"/>
                    </a:p>
                  </a:txBody>
                  <a:tcPr/>
                </a:tc>
                <a:extLst>
                  <a:ext uri="{0D108BD9-81ED-4DB2-BD59-A6C34878D82A}">
                    <a16:rowId xmlns:a16="http://schemas.microsoft.com/office/drawing/2014/main" val="618108091"/>
                  </a:ext>
                </a:extLst>
              </a:tr>
              <a:tr h="370840">
                <a:tc>
                  <a:txBody>
                    <a:bodyPr/>
                    <a:lstStyle/>
                    <a:p>
                      <a:r>
                        <a:rPr lang="en-US" dirty="0" smtClean="0"/>
                        <a:t>RFP Deadline</a:t>
                      </a:r>
                      <a:endParaRPr lang="en-US" dirty="0"/>
                    </a:p>
                  </a:txBody>
                  <a:tcPr/>
                </a:tc>
                <a:tc>
                  <a:txBody>
                    <a:bodyPr/>
                    <a:lstStyle/>
                    <a:p>
                      <a:r>
                        <a:rPr lang="en-US" dirty="0" smtClean="0"/>
                        <a:t>September</a:t>
                      </a:r>
                      <a:r>
                        <a:rPr lang="en-US" baseline="0" dirty="0" smtClean="0"/>
                        <a:t> 18, 2020 at 4pm</a:t>
                      </a:r>
                      <a:endParaRPr lang="en-US" dirty="0"/>
                    </a:p>
                  </a:txBody>
                  <a:tcPr/>
                </a:tc>
                <a:extLst>
                  <a:ext uri="{0D108BD9-81ED-4DB2-BD59-A6C34878D82A}">
                    <a16:rowId xmlns:a16="http://schemas.microsoft.com/office/drawing/2014/main" val="2986897460"/>
                  </a:ext>
                </a:extLst>
              </a:tr>
              <a:tr h="370840">
                <a:tc>
                  <a:txBody>
                    <a:bodyPr/>
                    <a:lstStyle/>
                    <a:p>
                      <a:r>
                        <a:rPr lang="en-US" dirty="0" smtClean="0"/>
                        <a:t>RFP Review and Scoring</a:t>
                      </a:r>
                      <a:endParaRPr lang="en-US" dirty="0"/>
                    </a:p>
                  </a:txBody>
                  <a:tcPr/>
                </a:tc>
                <a:tc>
                  <a:txBody>
                    <a:bodyPr/>
                    <a:lstStyle/>
                    <a:p>
                      <a:r>
                        <a:rPr lang="en-US" dirty="0" smtClean="0"/>
                        <a:t>September</a:t>
                      </a:r>
                      <a:r>
                        <a:rPr lang="en-US" baseline="0" dirty="0" smtClean="0"/>
                        <a:t> 2020</a:t>
                      </a:r>
                      <a:endParaRPr lang="en-US" dirty="0"/>
                    </a:p>
                  </a:txBody>
                  <a:tcPr/>
                </a:tc>
                <a:extLst>
                  <a:ext uri="{0D108BD9-81ED-4DB2-BD59-A6C34878D82A}">
                    <a16:rowId xmlns:a16="http://schemas.microsoft.com/office/drawing/2014/main" val="1331305763"/>
                  </a:ext>
                </a:extLst>
              </a:tr>
              <a:tr h="370840">
                <a:tc>
                  <a:txBody>
                    <a:bodyPr/>
                    <a:lstStyle/>
                    <a:p>
                      <a:r>
                        <a:rPr lang="en-US" dirty="0" smtClean="0"/>
                        <a:t>Conditional Funding Letters</a:t>
                      </a:r>
                      <a:endParaRPr lang="en-US" dirty="0"/>
                    </a:p>
                  </a:txBody>
                  <a:tcPr/>
                </a:tc>
                <a:tc>
                  <a:txBody>
                    <a:bodyPr/>
                    <a:lstStyle/>
                    <a:p>
                      <a:r>
                        <a:rPr lang="en-US" dirty="0" smtClean="0"/>
                        <a:t>October 2020</a:t>
                      </a:r>
                      <a:endParaRPr lang="en-US" dirty="0"/>
                    </a:p>
                  </a:txBody>
                  <a:tcPr/>
                </a:tc>
                <a:extLst>
                  <a:ext uri="{0D108BD9-81ED-4DB2-BD59-A6C34878D82A}">
                    <a16:rowId xmlns:a16="http://schemas.microsoft.com/office/drawing/2014/main" val="4292355499"/>
                  </a:ext>
                </a:extLst>
              </a:tr>
              <a:tr h="370840">
                <a:tc>
                  <a:txBody>
                    <a:bodyPr/>
                    <a:lstStyle/>
                    <a:p>
                      <a:r>
                        <a:rPr lang="en-US" dirty="0" smtClean="0"/>
                        <a:t>Submission of Project Application into</a:t>
                      </a:r>
                      <a:r>
                        <a:rPr lang="en-US" baseline="0" dirty="0" smtClean="0"/>
                        <a:t> HUD e-snaps portal</a:t>
                      </a:r>
                      <a:endParaRPr lang="en-US" dirty="0"/>
                    </a:p>
                  </a:txBody>
                  <a:tcPr/>
                </a:tc>
                <a:tc>
                  <a:txBody>
                    <a:bodyPr/>
                    <a:lstStyle/>
                    <a:p>
                      <a:r>
                        <a:rPr lang="en-US" dirty="0" smtClean="0"/>
                        <a:t>October 2020</a:t>
                      </a:r>
                      <a:endParaRPr lang="en-US" dirty="0"/>
                    </a:p>
                  </a:txBody>
                  <a:tcPr/>
                </a:tc>
                <a:extLst>
                  <a:ext uri="{0D108BD9-81ED-4DB2-BD59-A6C34878D82A}">
                    <a16:rowId xmlns:a16="http://schemas.microsoft.com/office/drawing/2014/main" val="3983880098"/>
                  </a:ext>
                </a:extLst>
              </a:tr>
              <a:tr h="370840">
                <a:tc>
                  <a:txBody>
                    <a:bodyPr/>
                    <a:lstStyle/>
                    <a:p>
                      <a:r>
                        <a:rPr lang="en-US" dirty="0" smtClean="0"/>
                        <a:t>Project Signed/Grant Agreements</a:t>
                      </a:r>
                      <a:endParaRPr lang="en-US" dirty="0"/>
                    </a:p>
                  </a:txBody>
                  <a:tcPr/>
                </a:tc>
                <a:tc>
                  <a:txBody>
                    <a:bodyPr/>
                    <a:lstStyle/>
                    <a:p>
                      <a:r>
                        <a:rPr lang="en-US" dirty="0" smtClean="0"/>
                        <a:t>November 2020 (tentative)</a:t>
                      </a:r>
                      <a:endParaRPr lang="en-US" dirty="0"/>
                    </a:p>
                  </a:txBody>
                  <a:tcPr/>
                </a:tc>
                <a:extLst>
                  <a:ext uri="{0D108BD9-81ED-4DB2-BD59-A6C34878D82A}">
                    <a16:rowId xmlns:a16="http://schemas.microsoft.com/office/drawing/2014/main" val="3794338183"/>
                  </a:ext>
                </a:extLst>
              </a:tr>
              <a:tr h="370840">
                <a:tc>
                  <a:txBody>
                    <a:bodyPr/>
                    <a:lstStyle/>
                    <a:p>
                      <a:r>
                        <a:rPr lang="en-US" dirty="0" smtClean="0"/>
                        <a:t>Project Start Date</a:t>
                      </a:r>
                      <a:endParaRPr lang="en-US" dirty="0"/>
                    </a:p>
                  </a:txBody>
                  <a:tcPr/>
                </a:tc>
                <a:tc>
                  <a:txBody>
                    <a:bodyPr/>
                    <a:lstStyle/>
                    <a:p>
                      <a:r>
                        <a:rPr lang="en-US" baseline="0" dirty="0" smtClean="0"/>
                        <a:t>January 2021 (tentative)</a:t>
                      </a:r>
                      <a:endParaRPr lang="en-US" dirty="0"/>
                    </a:p>
                  </a:txBody>
                  <a:tcPr/>
                </a:tc>
                <a:extLst>
                  <a:ext uri="{0D108BD9-81ED-4DB2-BD59-A6C34878D82A}">
                    <a16:rowId xmlns:a16="http://schemas.microsoft.com/office/drawing/2014/main" val="2968763166"/>
                  </a:ext>
                </a:extLst>
              </a:tr>
            </a:tbl>
          </a:graphicData>
        </a:graphic>
      </p:graphicFrame>
    </p:spTree>
    <p:custDataLst>
      <p:tags r:id="rId1"/>
    </p:custDataLst>
    <p:extLst>
      <p:ext uri="{BB962C8B-B14F-4D97-AF65-F5344CB8AC3E}">
        <p14:creationId xmlns:p14="http://schemas.microsoft.com/office/powerpoint/2010/main" val="1311083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30218" y="267693"/>
            <a:ext cx="8244147" cy="65732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a:lstStyle>
          <a:p>
            <a:pPr>
              <a:defRPr/>
            </a:pPr>
            <a:r>
              <a:rPr lang="en-US" sz="3000" b="1" kern="0" dirty="0">
                <a:solidFill>
                  <a:srgbClr val="CF7347"/>
                </a:solidFill>
                <a:sym typeface="Oswald"/>
              </a:rPr>
              <a:t>Purpose of YHDP</a:t>
            </a:r>
            <a:endParaRPr lang="en-US" sz="3000" b="1" dirty="0">
              <a:solidFill>
                <a:srgbClr val="8DC63F"/>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147" y="2176820"/>
            <a:ext cx="4090824" cy="2150982"/>
          </a:xfrm>
          <a:prstGeom prst="rect">
            <a:avLst/>
          </a:prstGeom>
        </p:spPr>
      </p:pic>
      <p:sp>
        <p:nvSpPr>
          <p:cNvPr id="3" name="Rectangle 2"/>
          <p:cNvSpPr/>
          <p:nvPr/>
        </p:nvSpPr>
        <p:spPr>
          <a:xfrm>
            <a:off x="330218" y="902515"/>
            <a:ext cx="7034678" cy="1104598"/>
          </a:xfrm>
          <a:prstGeom prst="rect">
            <a:avLst/>
          </a:prstGeom>
        </p:spPr>
        <p:txBody>
          <a:bodyPr wrap="square">
            <a:spAutoFit/>
          </a:bodyPr>
          <a:lstStyle/>
          <a:p>
            <a:pPr>
              <a:lnSpc>
                <a:spcPct val="107000"/>
              </a:lnSpc>
              <a:spcAft>
                <a:spcPts val="600"/>
              </a:spcAft>
            </a:pPr>
            <a:r>
              <a:rPr lang="en-US" sz="2100" dirty="0">
                <a:latin typeface="+mj-lt"/>
                <a:ea typeface="Calibri" panose="020F0502020204030204" pitchFamily="34" charset="0"/>
                <a:cs typeface="Times New Roman" panose="02020603050405020304" pitchFamily="18" charset="0"/>
              </a:rPr>
              <a:t>To support communities in the development and implementation of a coordinated community approach to preventing and ending youth homelessness</a:t>
            </a:r>
          </a:p>
        </p:txBody>
      </p:sp>
      <p:pic>
        <p:nvPicPr>
          <p:cNvPr id="7" name="Picture 6"/>
          <p:cNvPicPr>
            <a:picLocks noChangeAspect="1"/>
          </p:cNvPicPr>
          <p:nvPr/>
        </p:nvPicPr>
        <p:blipFill>
          <a:blip r:embed="rId4"/>
          <a:stretch>
            <a:fillRect/>
          </a:stretch>
        </p:blipFill>
        <p:spPr>
          <a:xfrm>
            <a:off x="6547144" y="4542992"/>
            <a:ext cx="1585097" cy="524301"/>
          </a:xfrm>
          <a:prstGeom prst="rect">
            <a:avLst/>
          </a:prstGeom>
        </p:spPr>
      </p:pic>
      <p:pic>
        <p:nvPicPr>
          <p:cNvPr id="9" name="Picture 8"/>
          <p:cNvPicPr>
            <a:picLocks noChangeAspect="1"/>
          </p:cNvPicPr>
          <p:nvPr/>
        </p:nvPicPr>
        <p:blipFill>
          <a:blip r:embed="rId5"/>
          <a:stretch>
            <a:fillRect/>
          </a:stretch>
        </p:blipFill>
        <p:spPr>
          <a:xfrm>
            <a:off x="8221436" y="4463737"/>
            <a:ext cx="670618" cy="603556"/>
          </a:xfrm>
          <a:prstGeom prst="rect">
            <a:avLst/>
          </a:prstGeom>
        </p:spPr>
      </p:pic>
      <p:grpSp>
        <p:nvGrpSpPr>
          <p:cNvPr id="11" name="Google Shape;126;g6de56c2a90_0_886"/>
          <p:cNvGrpSpPr/>
          <p:nvPr/>
        </p:nvGrpSpPr>
        <p:grpSpPr>
          <a:xfrm>
            <a:off x="7740250" y="104528"/>
            <a:ext cx="1230070" cy="359041"/>
            <a:chOff x="9852550" y="7584100"/>
            <a:chExt cx="12458750" cy="4549574"/>
          </a:xfrm>
        </p:grpSpPr>
        <p:pic>
          <p:nvPicPr>
            <p:cNvPr id="12" name="Google Shape;127;g6de56c2a90_0_886"/>
            <p:cNvPicPr preferRelativeResize="0"/>
            <p:nvPr/>
          </p:nvPicPr>
          <p:blipFill rotWithShape="1">
            <a:blip r:embed="rId6">
              <a:alphaModFix/>
            </a:blip>
            <a:srcRect/>
            <a:stretch/>
          </p:blipFill>
          <p:spPr>
            <a:xfrm>
              <a:off x="9852550" y="7584100"/>
              <a:ext cx="2975725" cy="4549574"/>
            </a:xfrm>
            <a:prstGeom prst="rect">
              <a:avLst/>
            </a:prstGeom>
            <a:noFill/>
            <a:ln>
              <a:noFill/>
            </a:ln>
          </p:spPr>
        </p:pic>
        <p:pic>
          <p:nvPicPr>
            <p:cNvPr id="13" name="Google Shape;128;g6de56c2a90_0_886"/>
            <p:cNvPicPr preferRelativeResize="0"/>
            <p:nvPr/>
          </p:nvPicPr>
          <p:blipFill rotWithShape="1">
            <a:blip r:embed="rId7">
              <a:alphaModFix/>
            </a:blip>
            <a:srcRect/>
            <a:stretch/>
          </p:blipFill>
          <p:spPr>
            <a:xfrm>
              <a:off x="12499650" y="8468175"/>
              <a:ext cx="4088200" cy="2726607"/>
            </a:xfrm>
            <a:prstGeom prst="rect">
              <a:avLst/>
            </a:prstGeom>
            <a:noFill/>
            <a:ln>
              <a:noFill/>
            </a:ln>
          </p:spPr>
        </p:pic>
        <p:pic>
          <p:nvPicPr>
            <p:cNvPr id="14" name="Google Shape;129;g6de56c2a90_0_886"/>
            <p:cNvPicPr preferRelativeResize="0"/>
            <p:nvPr/>
          </p:nvPicPr>
          <p:blipFill rotWithShape="1">
            <a:blip r:embed="rId8">
              <a:alphaModFix/>
            </a:blip>
            <a:srcRect/>
            <a:stretch/>
          </p:blipFill>
          <p:spPr>
            <a:xfrm>
              <a:off x="14897675" y="8361225"/>
              <a:ext cx="4474074" cy="2833551"/>
            </a:xfrm>
            <a:prstGeom prst="rect">
              <a:avLst/>
            </a:prstGeom>
            <a:noFill/>
            <a:ln>
              <a:noFill/>
            </a:ln>
          </p:spPr>
        </p:pic>
        <p:pic>
          <p:nvPicPr>
            <p:cNvPr id="15" name="Google Shape;130;g6de56c2a90_0_886"/>
            <p:cNvPicPr preferRelativeResize="0"/>
            <p:nvPr/>
          </p:nvPicPr>
          <p:blipFill rotWithShape="1">
            <a:blip r:embed="rId9">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193479471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and Q/A</a:t>
            </a:r>
          </a:p>
        </p:txBody>
      </p:sp>
      <p:sp>
        <p:nvSpPr>
          <p:cNvPr id="3" name="Google Shape;102;g6de56c2a90_0_6"/>
          <p:cNvSpPr txBox="1"/>
          <p:nvPr/>
        </p:nvSpPr>
        <p:spPr>
          <a:xfrm>
            <a:off x="139818" y="4740158"/>
            <a:ext cx="1401599" cy="277110"/>
          </a:xfrm>
          <a:prstGeom prst="rect">
            <a:avLst/>
          </a:prstGeom>
          <a:noFill/>
          <a:ln>
            <a:noFill/>
          </a:ln>
        </p:spPr>
        <p:txBody>
          <a:bodyPr spcFirstLastPara="1" wrap="square" lIns="27428" tIns="27428" rIns="27428" bIns="27428" anchor="t" anchorCtr="0">
            <a:noAutofit/>
          </a:bodyPr>
          <a:lstStyle/>
          <a:p>
            <a:r>
              <a:rPr lang="en-US" sz="1620" dirty="0">
                <a:solidFill>
                  <a:schemeClr val="bg2">
                    <a:lumMod val="50000"/>
                  </a:schemeClr>
                </a:solidFill>
                <a:latin typeface="Twentieth Century"/>
                <a:ea typeface="Twentieth Century"/>
                <a:cs typeface="Twentieth Century"/>
                <a:sym typeface="Twentieth Century"/>
              </a:rPr>
              <a:t>#</a:t>
            </a:r>
            <a:r>
              <a:rPr lang="en-US" sz="1620" dirty="0" err="1">
                <a:solidFill>
                  <a:schemeClr val="bg2">
                    <a:lumMod val="50000"/>
                  </a:schemeClr>
                </a:solidFill>
                <a:latin typeface="Twentieth Century"/>
                <a:ea typeface="Twentieth Century"/>
                <a:cs typeface="Twentieth Century"/>
                <a:sym typeface="Twentieth Century"/>
              </a:rPr>
              <a:t>BmoreYHDP</a:t>
            </a:r>
            <a:endParaRPr sz="420" dirty="0">
              <a:solidFill>
                <a:schemeClr val="bg2">
                  <a:lumMod val="50000"/>
                </a:schemeClr>
              </a:solidFill>
            </a:endParaRPr>
          </a:p>
        </p:txBody>
      </p:sp>
      <p:pic>
        <p:nvPicPr>
          <p:cNvPr id="6" name="Picture 5"/>
          <p:cNvPicPr>
            <a:picLocks noChangeAspect="1"/>
          </p:cNvPicPr>
          <p:nvPr/>
        </p:nvPicPr>
        <p:blipFill>
          <a:blip r:embed="rId3"/>
          <a:stretch>
            <a:fillRect/>
          </a:stretch>
        </p:blipFill>
        <p:spPr>
          <a:xfrm>
            <a:off x="6547144" y="4542992"/>
            <a:ext cx="1585097" cy="524301"/>
          </a:xfrm>
          <a:prstGeom prst="rect">
            <a:avLst/>
          </a:prstGeom>
        </p:spPr>
      </p:pic>
      <p:pic>
        <p:nvPicPr>
          <p:cNvPr id="7" name="Picture 6"/>
          <p:cNvPicPr>
            <a:picLocks noChangeAspect="1"/>
          </p:cNvPicPr>
          <p:nvPr/>
        </p:nvPicPr>
        <p:blipFill>
          <a:blip r:embed="rId4"/>
          <a:stretch>
            <a:fillRect/>
          </a:stretch>
        </p:blipFill>
        <p:spPr>
          <a:xfrm>
            <a:off x="8221436" y="4463737"/>
            <a:ext cx="670618" cy="603556"/>
          </a:xfrm>
          <a:prstGeom prst="rect">
            <a:avLst/>
          </a:prstGeom>
        </p:spPr>
      </p:pic>
      <p:grpSp>
        <p:nvGrpSpPr>
          <p:cNvPr id="8" name="Google Shape;126;g6de56c2a90_0_886"/>
          <p:cNvGrpSpPr/>
          <p:nvPr/>
        </p:nvGrpSpPr>
        <p:grpSpPr>
          <a:xfrm>
            <a:off x="7740250" y="104528"/>
            <a:ext cx="1230070" cy="359041"/>
            <a:chOff x="9852550" y="7584100"/>
            <a:chExt cx="12458750" cy="4549574"/>
          </a:xfrm>
        </p:grpSpPr>
        <p:pic>
          <p:nvPicPr>
            <p:cNvPr id="9" name="Google Shape;127;g6de56c2a90_0_886"/>
            <p:cNvPicPr preferRelativeResize="0"/>
            <p:nvPr/>
          </p:nvPicPr>
          <p:blipFill rotWithShape="1">
            <a:blip r:embed="rId5">
              <a:alphaModFix/>
            </a:blip>
            <a:srcRect/>
            <a:stretch/>
          </p:blipFill>
          <p:spPr>
            <a:xfrm>
              <a:off x="9852550" y="7584100"/>
              <a:ext cx="2975725" cy="4549574"/>
            </a:xfrm>
            <a:prstGeom prst="rect">
              <a:avLst/>
            </a:prstGeom>
            <a:noFill/>
            <a:ln>
              <a:noFill/>
            </a:ln>
          </p:spPr>
        </p:pic>
        <p:pic>
          <p:nvPicPr>
            <p:cNvPr id="10" name="Google Shape;128;g6de56c2a90_0_886"/>
            <p:cNvPicPr preferRelativeResize="0"/>
            <p:nvPr/>
          </p:nvPicPr>
          <p:blipFill rotWithShape="1">
            <a:blip r:embed="rId6">
              <a:alphaModFix/>
            </a:blip>
            <a:srcRect/>
            <a:stretch/>
          </p:blipFill>
          <p:spPr>
            <a:xfrm>
              <a:off x="12499650" y="8468175"/>
              <a:ext cx="4088200" cy="2726607"/>
            </a:xfrm>
            <a:prstGeom prst="rect">
              <a:avLst/>
            </a:prstGeom>
            <a:noFill/>
            <a:ln>
              <a:noFill/>
            </a:ln>
          </p:spPr>
        </p:pic>
        <p:pic>
          <p:nvPicPr>
            <p:cNvPr id="11" name="Google Shape;129;g6de56c2a90_0_886"/>
            <p:cNvPicPr preferRelativeResize="0"/>
            <p:nvPr/>
          </p:nvPicPr>
          <p:blipFill rotWithShape="1">
            <a:blip r:embed="rId7">
              <a:alphaModFix/>
            </a:blip>
            <a:srcRect/>
            <a:stretch/>
          </p:blipFill>
          <p:spPr>
            <a:xfrm>
              <a:off x="14897675" y="8361225"/>
              <a:ext cx="4474074" cy="2833551"/>
            </a:xfrm>
            <a:prstGeom prst="rect">
              <a:avLst/>
            </a:prstGeom>
            <a:noFill/>
            <a:ln>
              <a:noFill/>
            </a:ln>
          </p:spPr>
        </p:pic>
        <p:pic>
          <p:nvPicPr>
            <p:cNvPr id="12" name="Google Shape;130;g6de56c2a90_0_886"/>
            <p:cNvPicPr preferRelativeResize="0"/>
            <p:nvPr/>
          </p:nvPicPr>
          <p:blipFill rotWithShape="1">
            <a:blip r:embed="rId8">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3195072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Assistance</a:t>
            </a:r>
          </a:p>
        </p:txBody>
      </p:sp>
      <p:sp>
        <p:nvSpPr>
          <p:cNvPr id="3" name="Text Placeholder 2"/>
          <p:cNvSpPr>
            <a:spLocks noGrp="1"/>
          </p:cNvSpPr>
          <p:nvPr>
            <p:ph type="body" idx="1"/>
          </p:nvPr>
        </p:nvSpPr>
        <p:spPr>
          <a:xfrm>
            <a:off x="371454" y="792652"/>
            <a:ext cx="8520600" cy="3508275"/>
          </a:xfrm>
        </p:spPr>
        <p:txBody>
          <a:bodyPr anchor="ctr"/>
          <a:lstStyle/>
          <a:p>
            <a:pPr marL="114300" indent="0">
              <a:buNone/>
            </a:pPr>
            <a:r>
              <a:rPr lang="en-US" dirty="0"/>
              <a:t>Assistance available includes answers about funding regulations and application requirements and discussing the proposed project’s compliance with program regulations and eligibility for funding. </a:t>
            </a:r>
            <a:r>
              <a:rPr lang="en-US" b="1" dirty="0"/>
              <a:t>The deadline for technical assistance (including submitting questions) is is  September 8</a:t>
            </a:r>
            <a:r>
              <a:rPr lang="en-US" b="1" baseline="30000" dirty="0"/>
              <a:t>th</a:t>
            </a:r>
            <a:r>
              <a:rPr lang="en-US" dirty="0"/>
              <a:t> </a:t>
            </a:r>
            <a:r>
              <a:rPr lang="en-US" b="1" dirty="0"/>
              <a:t>by 4:00 p.m.</a:t>
            </a:r>
            <a:r>
              <a:rPr lang="en-US" dirty="0"/>
              <a:t>  Questions regarding the YHDP RFP process, application templates, and instructions can be directed to </a:t>
            </a:r>
            <a:r>
              <a:rPr lang="en-US" u="sng" dirty="0">
                <a:hlinkClick r:id="rId2"/>
              </a:rPr>
              <a:t>HSPApplications@baltimorecity.gov</a:t>
            </a:r>
            <a:r>
              <a:rPr lang="en-US" dirty="0"/>
              <a:t>. </a:t>
            </a:r>
          </a:p>
        </p:txBody>
      </p:sp>
      <p:sp>
        <p:nvSpPr>
          <p:cNvPr id="6" name="Google Shape;102;g6de56c2a90_0_6"/>
          <p:cNvSpPr txBox="1"/>
          <p:nvPr/>
        </p:nvSpPr>
        <p:spPr>
          <a:xfrm>
            <a:off x="139818" y="4740158"/>
            <a:ext cx="1401599" cy="277110"/>
          </a:xfrm>
          <a:prstGeom prst="rect">
            <a:avLst/>
          </a:prstGeom>
          <a:noFill/>
          <a:ln>
            <a:noFill/>
          </a:ln>
        </p:spPr>
        <p:txBody>
          <a:bodyPr spcFirstLastPara="1" wrap="square" lIns="27428" tIns="27428" rIns="27428" bIns="27428" anchor="t" anchorCtr="0">
            <a:noAutofit/>
          </a:bodyPr>
          <a:lstStyle/>
          <a:p>
            <a:r>
              <a:rPr lang="en-US" sz="1620" dirty="0">
                <a:solidFill>
                  <a:schemeClr val="bg2">
                    <a:lumMod val="50000"/>
                  </a:schemeClr>
                </a:solidFill>
                <a:latin typeface="Twentieth Century"/>
                <a:ea typeface="Twentieth Century"/>
                <a:cs typeface="Twentieth Century"/>
                <a:sym typeface="Twentieth Century"/>
              </a:rPr>
              <a:t>#</a:t>
            </a:r>
            <a:r>
              <a:rPr lang="en-US" sz="1620" dirty="0" err="1">
                <a:solidFill>
                  <a:schemeClr val="bg2">
                    <a:lumMod val="50000"/>
                  </a:schemeClr>
                </a:solidFill>
                <a:latin typeface="Twentieth Century"/>
                <a:ea typeface="Twentieth Century"/>
                <a:cs typeface="Twentieth Century"/>
                <a:sym typeface="Twentieth Century"/>
              </a:rPr>
              <a:t>BmoreYHDP</a:t>
            </a:r>
            <a:endParaRPr sz="420" dirty="0">
              <a:solidFill>
                <a:schemeClr val="bg2">
                  <a:lumMod val="50000"/>
                </a:schemeClr>
              </a:solidFill>
            </a:endParaRPr>
          </a:p>
        </p:txBody>
      </p:sp>
      <p:pic>
        <p:nvPicPr>
          <p:cNvPr id="7" name="Picture 6"/>
          <p:cNvPicPr>
            <a:picLocks noChangeAspect="1"/>
          </p:cNvPicPr>
          <p:nvPr/>
        </p:nvPicPr>
        <p:blipFill>
          <a:blip r:embed="rId3"/>
          <a:stretch>
            <a:fillRect/>
          </a:stretch>
        </p:blipFill>
        <p:spPr>
          <a:xfrm>
            <a:off x="6547144" y="4542992"/>
            <a:ext cx="1585097" cy="524301"/>
          </a:xfrm>
          <a:prstGeom prst="rect">
            <a:avLst/>
          </a:prstGeom>
        </p:spPr>
      </p:pic>
      <p:pic>
        <p:nvPicPr>
          <p:cNvPr id="8" name="Picture 7"/>
          <p:cNvPicPr>
            <a:picLocks noChangeAspect="1"/>
          </p:cNvPicPr>
          <p:nvPr/>
        </p:nvPicPr>
        <p:blipFill>
          <a:blip r:embed="rId4"/>
          <a:stretch>
            <a:fillRect/>
          </a:stretch>
        </p:blipFill>
        <p:spPr>
          <a:xfrm>
            <a:off x="8221436" y="4463737"/>
            <a:ext cx="670618" cy="603556"/>
          </a:xfrm>
          <a:prstGeom prst="rect">
            <a:avLst/>
          </a:prstGeom>
        </p:spPr>
      </p:pic>
      <p:grpSp>
        <p:nvGrpSpPr>
          <p:cNvPr id="14" name="Google Shape;126;g6de56c2a90_0_886"/>
          <p:cNvGrpSpPr/>
          <p:nvPr/>
        </p:nvGrpSpPr>
        <p:grpSpPr>
          <a:xfrm>
            <a:off x="7740250" y="104528"/>
            <a:ext cx="1230070" cy="359041"/>
            <a:chOff x="9852550" y="7584100"/>
            <a:chExt cx="12458750" cy="4549574"/>
          </a:xfrm>
        </p:grpSpPr>
        <p:pic>
          <p:nvPicPr>
            <p:cNvPr id="15" name="Google Shape;127;g6de56c2a90_0_886"/>
            <p:cNvPicPr preferRelativeResize="0"/>
            <p:nvPr/>
          </p:nvPicPr>
          <p:blipFill rotWithShape="1">
            <a:blip r:embed="rId5">
              <a:alphaModFix/>
            </a:blip>
            <a:srcRect/>
            <a:stretch/>
          </p:blipFill>
          <p:spPr>
            <a:xfrm>
              <a:off x="9852550" y="7584100"/>
              <a:ext cx="2975725" cy="4549574"/>
            </a:xfrm>
            <a:prstGeom prst="rect">
              <a:avLst/>
            </a:prstGeom>
            <a:noFill/>
            <a:ln>
              <a:noFill/>
            </a:ln>
          </p:spPr>
        </p:pic>
        <p:pic>
          <p:nvPicPr>
            <p:cNvPr id="16" name="Google Shape;128;g6de56c2a90_0_886"/>
            <p:cNvPicPr preferRelativeResize="0"/>
            <p:nvPr/>
          </p:nvPicPr>
          <p:blipFill rotWithShape="1">
            <a:blip r:embed="rId6">
              <a:alphaModFix/>
            </a:blip>
            <a:srcRect/>
            <a:stretch/>
          </p:blipFill>
          <p:spPr>
            <a:xfrm>
              <a:off x="12499650" y="8468175"/>
              <a:ext cx="4088200" cy="2726607"/>
            </a:xfrm>
            <a:prstGeom prst="rect">
              <a:avLst/>
            </a:prstGeom>
            <a:noFill/>
            <a:ln>
              <a:noFill/>
            </a:ln>
          </p:spPr>
        </p:pic>
        <p:pic>
          <p:nvPicPr>
            <p:cNvPr id="17" name="Google Shape;129;g6de56c2a90_0_886"/>
            <p:cNvPicPr preferRelativeResize="0"/>
            <p:nvPr/>
          </p:nvPicPr>
          <p:blipFill rotWithShape="1">
            <a:blip r:embed="rId7">
              <a:alphaModFix/>
            </a:blip>
            <a:srcRect/>
            <a:stretch/>
          </p:blipFill>
          <p:spPr>
            <a:xfrm>
              <a:off x="14897675" y="8361225"/>
              <a:ext cx="4474074" cy="2833551"/>
            </a:xfrm>
            <a:prstGeom prst="rect">
              <a:avLst/>
            </a:prstGeom>
            <a:noFill/>
            <a:ln>
              <a:noFill/>
            </a:ln>
          </p:spPr>
        </p:pic>
        <p:pic>
          <p:nvPicPr>
            <p:cNvPr id="18" name="Google Shape;130;g6de56c2a90_0_886"/>
            <p:cNvPicPr preferRelativeResize="0"/>
            <p:nvPr/>
          </p:nvPicPr>
          <p:blipFill rotWithShape="1">
            <a:blip r:embed="rId8">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42758150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Text Placeholder 2"/>
          <p:cNvSpPr>
            <a:spLocks noGrp="1"/>
          </p:cNvSpPr>
          <p:nvPr>
            <p:ph type="body" idx="1"/>
          </p:nvPr>
        </p:nvSpPr>
        <p:spPr/>
        <p:txBody>
          <a:bodyPr/>
          <a:lstStyle/>
          <a:p>
            <a:pPr marL="114300" indent="0">
              <a:buNone/>
            </a:pPr>
            <a:r>
              <a:rPr lang="en-US" dirty="0"/>
              <a:t>Please read the following documents to better understand and adhere to all HUD (YHDP and </a:t>
            </a:r>
            <a:r>
              <a:rPr lang="en-US" dirty="0" err="1"/>
              <a:t>CoC</a:t>
            </a:r>
            <a:r>
              <a:rPr lang="en-US" dirty="0"/>
              <a:t>) guidelines and regulations. </a:t>
            </a:r>
          </a:p>
          <a:p>
            <a:pPr marL="114300" indent="0">
              <a:buNone/>
            </a:pPr>
            <a:r>
              <a:rPr lang="en-US" b="1" u="sng" dirty="0"/>
              <a:t>Local Plans</a:t>
            </a:r>
          </a:p>
          <a:p>
            <a:r>
              <a:rPr lang="en-US" dirty="0">
                <a:hlinkClick r:id="rId2"/>
              </a:rPr>
              <a:t>Baltimore City Coordinated Community Plan </a:t>
            </a:r>
            <a:r>
              <a:rPr lang="en-US" i="1" dirty="0"/>
              <a:t>(Please note this is still in draft form, subject to approval by the Youth Action Board and </a:t>
            </a:r>
            <a:r>
              <a:rPr lang="en-US" i="1" dirty="0" err="1"/>
              <a:t>CoC</a:t>
            </a:r>
            <a:r>
              <a:rPr lang="en-US" i="1" dirty="0"/>
              <a:t> Board.)</a:t>
            </a:r>
            <a:endParaRPr lang="en-US" dirty="0"/>
          </a:p>
          <a:p>
            <a:r>
              <a:rPr lang="en-US" u="sng" dirty="0">
                <a:hlinkClick r:id="rId3"/>
              </a:rPr>
              <a:t>Baltimore City Action Plan on Homelessness</a:t>
            </a:r>
            <a:endParaRPr lang="en-US" dirty="0"/>
          </a:p>
          <a:p>
            <a:pPr marL="114300" indent="0">
              <a:buNone/>
            </a:pPr>
            <a:r>
              <a:rPr lang="en-US" b="1" u="sng" dirty="0"/>
              <a:t>National Resources</a:t>
            </a:r>
          </a:p>
          <a:p>
            <a:r>
              <a:rPr lang="en-US" dirty="0" smtClean="0">
                <a:hlinkClick r:id="rId4"/>
              </a:rPr>
              <a:t>YHDP FY18 NOFA </a:t>
            </a:r>
            <a:r>
              <a:rPr lang="en-US" dirty="0" smtClean="0"/>
              <a:t>(Round 3)</a:t>
            </a:r>
            <a:endParaRPr lang="en-US" dirty="0"/>
          </a:p>
          <a:p>
            <a:r>
              <a:rPr lang="en-US" dirty="0">
                <a:hlinkClick r:id="rId5"/>
              </a:rPr>
              <a:t>CoC Program Interim Rule</a:t>
            </a:r>
            <a:endParaRPr lang="en-US" dirty="0"/>
          </a:p>
        </p:txBody>
      </p:sp>
      <p:sp>
        <p:nvSpPr>
          <p:cNvPr id="6" name="Google Shape;102;g6de56c2a90_0_6"/>
          <p:cNvSpPr txBox="1"/>
          <p:nvPr/>
        </p:nvSpPr>
        <p:spPr>
          <a:xfrm>
            <a:off x="139818" y="4740158"/>
            <a:ext cx="1401599" cy="277110"/>
          </a:xfrm>
          <a:prstGeom prst="rect">
            <a:avLst/>
          </a:prstGeom>
          <a:noFill/>
          <a:ln>
            <a:noFill/>
          </a:ln>
        </p:spPr>
        <p:txBody>
          <a:bodyPr spcFirstLastPara="1" wrap="square" lIns="27428" tIns="27428" rIns="27428" bIns="27428" anchor="t" anchorCtr="0">
            <a:noAutofit/>
          </a:bodyPr>
          <a:lstStyle/>
          <a:p>
            <a:r>
              <a:rPr lang="en-US" sz="1620" dirty="0">
                <a:solidFill>
                  <a:schemeClr val="bg2">
                    <a:lumMod val="50000"/>
                  </a:schemeClr>
                </a:solidFill>
                <a:latin typeface="Twentieth Century"/>
                <a:ea typeface="Twentieth Century"/>
                <a:cs typeface="Twentieth Century"/>
                <a:sym typeface="Twentieth Century"/>
              </a:rPr>
              <a:t>#</a:t>
            </a:r>
            <a:r>
              <a:rPr lang="en-US" sz="1620" dirty="0" err="1">
                <a:solidFill>
                  <a:schemeClr val="bg2">
                    <a:lumMod val="50000"/>
                  </a:schemeClr>
                </a:solidFill>
                <a:latin typeface="Twentieth Century"/>
                <a:ea typeface="Twentieth Century"/>
                <a:cs typeface="Twentieth Century"/>
                <a:sym typeface="Twentieth Century"/>
              </a:rPr>
              <a:t>BmoreYHDP</a:t>
            </a:r>
            <a:endParaRPr sz="420" dirty="0">
              <a:solidFill>
                <a:schemeClr val="bg2">
                  <a:lumMod val="50000"/>
                </a:schemeClr>
              </a:solidFill>
            </a:endParaRPr>
          </a:p>
        </p:txBody>
      </p:sp>
      <p:pic>
        <p:nvPicPr>
          <p:cNvPr id="7" name="Picture 6"/>
          <p:cNvPicPr>
            <a:picLocks noChangeAspect="1"/>
          </p:cNvPicPr>
          <p:nvPr/>
        </p:nvPicPr>
        <p:blipFill>
          <a:blip r:embed="rId6"/>
          <a:stretch>
            <a:fillRect/>
          </a:stretch>
        </p:blipFill>
        <p:spPr>
          <a:xfrm>
            <a:off x="6547144" y="4542992"/>
            <a:ext cx="1585097" cy="524301"/>
          </a:xfrm>
          <a:prstGeom prst="rect">
            <a:avLst/>
          </a:prstGeom>
        </p:spPr>
      </p:pic>
      <p:pic>
        <p:nvPicPr>
          <p:cNvPr id="8" name="Picture 7"/>
          <p:cNvPicPr>
            <a:picLocks noChangeAspect="1"/>
          </p:cNvPicPr>
          <p:nvPr/>
        </p:nvPicPr>
        <p:blipFill>
          <a:blip r:embed="rId7"/>
          <a:stretch>
            <a:fillRect/>
          </a:stretch>
        </p:blipFill>
        <p:spPr>
          <a:xfrm>
            <a:off x="8221436" y="4463737"/>
            <a:ext cx="670618" cy="603556"/>
          </a:xfrm>
          <a:prstGeom prst="rect">
            <a:avLst/>
          </a:prstGeom>
        </p:spPr>
      </p:pic>
      <p:grpSp>
        <p:nvGrpSpPr>
          <p:cNvPr id="14" name="Google Shape;126;g6de56c2a90_0_886"/>
          <p:cNvGrpSpPr/>
          <p:nvPr/>
        </p:nvGrpSpPr>
        <p:grpSpPr>
          <a:xfrm>
            <a:off x="7740250" y="104528"/>
            <a:ext cx="1230070" cy="359041"/>
            <a:chOff x="9852550" y="7584100"/>
            <a:chExt cx="12458750" cy="4549574"/>
          </a:xfrm>
        </p:grpSpPr>
        <p:pic>
          <p:nvPicPr>
            <p:cNvPr id="15" name="Google Shape;127;g6de56c2a90_0_886"/>
            <p:cNvPicPr preferRelativeResize="0"/>
            <p:nvPr/>
          </p:nvPicPr>
          <p:blipFill rotWithShape="1">
            <a:blip r:embed="rId8">
              <a:alphaModFix/>
            </a:blip>
            <a:srcRect/>
            <a:stretch/>
          </p:blipFill>
          <p:spPr>
            <a:xfrm>
              <a:off x="9852550" y="7584100"/>
              <a:ext cx="2975725" cy="4549574"/>
            </a:xfrm>
            <a:prstGeom prst="rect">
              <a:avLst/>
            </a:prstGeom>
            <a:noFill/>
            <a:ln>
              <a:noFill/>
            </a:ln>
          </p:spPr>
        </p:pic>
        <p:pic>
          <p:nvPicPr>
            <p:cNvPr id="16" name="Google Shape;128;g6de56c2a90_0_886"/>
            <p:cNvPicPr preferRelativeResize="0"/>
            <p:nvPr/>
          </p:nvPicPr>
          <p:blipFill rotWithShape="1">
            <a:blip r:embed="rId9">
              <a:alphaModFix/>
            </a:blip>
            <a:srcRect/>
            <a:stretch/>
          </p:blipFill>
          <p:spPr>
            <a:xfrm>
              <a:off x="12499650" y="8468175"/>
              <a:ext cx="4088200" cy="2726607"/>
            </a:xfrm>
            <a:prstGeom prst="rect">
              <a:avLst/>
            </a:prstGeom>
            <a:noFill/>
            <a:ln>
              <a:noFill/>
            </a:ln>
          </p:spPr>
        </p:pic>
        <p:pic>
          <p:nvPicPr>
            <p:cNvPr id="17" name="Google Shape;129;g6de56c2a90_0_886"/>
            <p:cNvPicPr preferRelativeResize="0"/>
            <p:nvPr/>
          </p:nvPicPr>
          <p:blipFill rotWithShape="1">
            <a:blip r:embed="rId10">
              <a:alphaModFix/>
            </a:blip>
            <a:srcRect/>
            <a:stretch/>
          </p:blipFill>
          <p:spPr>
            <a:xfrm>
              <a:off x="14897675" y="8361225"/>
              <a:ext cx="4474074" cy="2833551"/>
            </a:xfrm>
            <a:prstGeom prst="rect">
              <a:avLst/>
            </a:prstGeom>
            <a:noFill/>
            <a:ln>
              <a:noFill/>
            </a:ln>
          </p:spPr>
        </p:pic>
        <p:pic>
          <p:nvPicPr>
            <p:cNvPr id="18" name="Google Shape;130;g6de56c2a90_0_886"/>
            <p:cNvPicPr preferRelativeResize="0"/>
            <p:nvPr/>
          </p:nvPicPr>
          <p:blipFill rotWithShape="1">
            <a:blip r:embed="rId11">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6778767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Text Placeholder 2"/>
          <p:cNvSpPr>
            <a:spLocks noGrp="1"/>
          </p:cNvSpPr>
          <p:nvPr>
            <p:ph type="body" idx="1"/>
          </p:nvPr>
        </p:nvSpPr>
        <p:spPr/>
        <p:txBody>
          <a:bodyPr/>
          <a:lstStyle/>
          <a:p>
            <a:pPr marL="114300" indent="0">
              <a:lnSpc>
                <a:spcPct val="150000"/>
              </a:lnSpc>
              <a:buNone/>
            </a:pPr>
            <a:endParaRPr lang="en-US" dirty="0">
              <a:hlinkClick r:id="rId2"/>
            </a:endParaRPr>
          </a:p>
          <a:p>
            <a:pPr>
              <a:lnSpc>
                <a:spcPct val="150000"/>
              </a:lnSpc>
            </a:pPr>
            <a:r>
              <a:rPr lang="en-US" dirty="0">
                <a:hlinkClick r:id="rId2"/>
              </a:rPr>
              <a:t>Mayor’s Office of Homeless Services</a:t>
            </a:r>
            <a:endParaRPr lang="en-US" dirty="0"/>
          </a:p>
          <a:p>
            <a:pPr>
              <a:lnSpc>
                <a:spcPct val="150000"/>
              </a:lnSpc>
            </a:pPr>
            <a:r>
              <a:rPr lang="en-US" dirty="0">
                <a:hlinkClick r:id="rId3"/>
              </a:rPr>
              <a:t>The Baltimore City Journey Home</a:t>
            </a:r>
            <a:endParaRPr lang="en-US" dirty="0"/>
          </a:p>
          <a:p>
            <a:pPr>
              <a:lnSpc>
                <a:spcPct val="150000"/>
              </a:lnSpc>
            </a:pPr>
            <a:r>
              <a:rPr lang="en-US" dirty="0">
                <a:hlinkClick r:id="rId4"/>
              </a:rPr>
              <a:t>U.S. Department of Housing and Urban Development</a:t>
            </a:r>
            <a:endParaRPr lang="en-US" dirty="0"/>
          </a:p>
          <a:p>
            <a:pPr>
              <a:lnSpc>
                <a:spcPct val="150000"/>
              </a:lnSpc>
            </a:pPr>
            <a:r>
              <a:rPr lang="en-US" dirty="0">
                <a:hlinkClick r:id="rId5"/>
              </a:rPr>
              <a:t>National Alliance to End Homelessness</a:t>
            </a:r>
            <a:endParaRPr lang="en-US" dirty="0"/>
          </a:p>
          <a:p>
            <a:pPr>
              <a:lnSpc>
                <a:spcPct val="150000"/>
              </a:lnSpc>
            </a:pPr>
            <a:r>
              <a:rPr lang="en-US" dirty="0">
                <a:hlinkClick r:id="rId6"/>
              </a:rPr>
              <a:t>United States Interagency Council on Homelessness</a:t>
            </a:r>
            <a:endParaRPr lang="en-US" dirty="0"/>
          </a:p>
          <a:p>
            <a:pPr marL="114300" indent="0">
              <a:buNone/>
            </a:pPr>
            <a:endParaRPr lang="en-US" dirty="0"/>
          </a:p>
        </p:txBody>
      </p:sp>
      <p:sp>
        <p:nvSpPr>
          <p:cNvPr id="6" name="Google Shape;102;g6de56c2a90_0_6"/>
          <p:cNvSpPr txBox="1"/>
          <p:nvPr/>
        </p:nvSpPr>
        <p:spPr>
          <a:xfrm>
            <a:off x="139818" y="4740158"/>
            <a:ext cx="1401599" cy="277110"/>
          </a:xfrm>
          <a:prstGeom prst="rect">
            <a:avLst/>
          </a:prstGeom>
          <a:noFill/>
          <a:ln>
            <a:noFill/>
          </a:ln>
        </p:spPr>
        <p:txBody>
          <a:bodyPr spcFirstLastPara="1" wrap="square" lIns="27428" tIns="27428" rIns="27428" bIns="27428" anchor="t" anchorCtr="0">
            <a:noAutofit/>
          </a:bodyPr>
          <a:lstStyle/>
          <a:p>
            <a:r>
              <a:rPr lang="en-US" sz="1620" dirty="0">
                <a:solidFill>
                  <a:schemeClr val="bg2">
                    <a:lumMod val="50000"/>
                  </a:schemeClr>
                </a:solidFill>
                <a:latin typeface="Twentieth Century"/>
                <a:ea typeface="Twentieth Century"/>
                <a:cs typeface="Twentieth Century"/>
                <a:sym typeface="Twentieth Century"/>
              </a:rPr>
              <a:t>#</a:t>
            </a:r>
            <a:r>
              <a:rPr lang="en-US" sz="1620" dirty="0" err="1">
                <a:solidFill>
                  <a:schemeClr val="bg2">
                    <a:lumMod val="50000"/>
                  </a:schemeClr>
                </a:solidFill>
                <a:latin typeface="Twentieth Century"/>
                <a:ea typeface="Twentieth Century"/>
                <a:cs typeface="Twentieth Century"/>
                <a:sym typeface="Twentieth Century"/>
              </a:rPr>
              <a:t>BmoreYHDP</a:t>
            </a:r>
            <a:endParaRPr sz="420" dirty="0">
              <a:solidFill>
                <a:schemeClr val="bg2">
                  <a:lumMod val="50000"/>
                </a:schemeClr>
              </a:solidFill>
            </a:endParaRPr>
          </a:p>
        </p:txBody>
      </p:sp>
      <p:pic>
        <p:nvPicPr>
          <p:cNvPr id="7" name="Picture 6"/>
          <p:cNvPicPr>
            <a:picLocks noChangeAspect="1"/>
          </p:cNvPicPr>
          <p:nvPr/>
        </p:nvPicPr>
        <p:blipFill>
          <a:blip r:embed="rId7"/>
          <a:stretch>
            <a:fillRect/>
          </a:stretch>
        </p:blipFill>
        <p:spPr>
          <a:xfrm>
            <a:off x="6547144" y="4542992"/>
            <a:ext cx="1585097" cy="524301"/>
          </a:xfrm>
          <a:prstGeom prst="rect">
            <a:avLst/>
          </a:prstGeom>
        </p:spPr>
      </p:pic>
      <p:pic>
        <p:nvPicPr>
          <p:cNvPr id="8" name="Picture 7"/>
          <p:cNvPicPr>
            <a:picLocks noChangeAspect="1"/>
          </p:cNvPicPr>
          <p:nvPr/>
        </p:nvPicPr>
        <p:blipFill>
          <a:blip r:embed="rId8"/>
          <a:stretch>
            <a:fillRect/>
          </a:stretch>
        </p:blipFill>
        <p:spPr>
          <a:xfrm>
            <a:off x="8221436" y="4463737"/>
            <a:ext cx="670618" cy="603556"/>
          </a:xfrm>
          <a:prstGeom prst="rect">
            <a:avLst/>
          </a:prstGeom>
        </p:spPr>
      </p:pic>
      <p:grpSp>
        <p:nvGrpSpPr>
          <p:cNvPr id="14" name="Google Shape;126;g6de56c2a90_0_886"/>
          <p:cNvGrpSpPr/>
          <p:nvPr/>
        </p:nvGrpSpPr>
        <p:grpSpPr>
          <a:xfrm>
            <a:off x="7740250" y="104528"/>
            <a:ext cx="1230070" cy="359041"/>
            <a:chOff x="9852550" y="7584100"/>
            <a:chExt cx="12458750" cy="4549574"/>
          </a:xfrm>
        </p:grpSpPr>
        <p:pic>
          <p:nvPicPr>
            <p:cNvPr id="15" name="Google Shape;127;g6de56c2a90_0_886"/>
            <p:cNvPicPr preferRelativeResize="0"/>
            <p:nvPr/>
          </p:nvPicPr>
          <p:blipFill rotWithShape="1">
            <a:blip r:embed="rId9">
              <a:alphaModFix/>
            </a:blip>
            <a:srcRect/>
            <a:stretch/>
          </p:blipFill>
          <p:spPr>
            <a:xfrm>
              <a:off x="9852550" y="7584100"/>
              <a:ext cx="2975725" cy="4549574"/>
            </a:xfrm>
            <a:prstGeom prst="rect">
              <a:avLst/>
            </a:prstGeom>
            <a:noFill/>
            <a:ln>
              <a:noFill/>
            </a:ln>
          </p:spPr>
        </p:pic>
        <p:pic>
          <p:nvPicPr>
            <p:cNvPr id="16" name="Google Shape;128;g6de56c2a90_0_886"/>
            <p:cNvPicPr preferRelativeResize="0"/>
            <p:nvPr/>
          </p:nvPicPr>
          <p:blipFill rotWithShape="1">
            <a:blip r:embed="rId10">
              <a:alphaModFix/>
            </a:blip>
            <a:srcRect/>
            <a:stretch/>
          </p:blipFill>
          <p:spPr>
            <a:xfrm>
              <a:off x="12499650" y="8468175"/>
              <a:ext cx="4088200" cy="2726607"/>
            </a:xfrm>
            <a:prstGeom prst="rect">
              <a:avLst/>
            </a:prstGeom>
            <a:noFill/>
            <a:ln>
              <a:noFill/>
            </a:ln>
          </p:spPr>
        </p:pic>
        <p:pic>
          <p:nvPicPr>
            <p:cNvPr id="17" name="Google Shape;129;g6de56c2a90_0_886"/>
            <p:cNvPicPr preferRelativeResize="0"/>
            <p:nvPr/>
          </p:nvPicPr>
          <p:blipFill rotWithShape="1">
            <a:blip r:embed="rId11">
              <a:alphaModFix/>
            </a:blip>
            <a:srcRect/>
            <a:stretch/>
          </p:blipFill>
          <p:spPr>
            <a:xfrm>
              <a:off x="14897675" y="8361225"/>
              <a:ext cx="4474074" cy="2833551"/>
            </a:xfrm>
            <a:prstGeom prst="rect">
              <a:avLst/>
            </a:prstGeom>
            <a:noFill/>
            <a:ln>
              <a:noFill/>
            </a:ln>
          </p:spPr>
        </p:pic>
        <p:pic>
          <p:nvPicPr>
            <p:cNvPr id="18" name="Google Shape;130;g6de56c2a90_0_886"/>
            <p:cNvPicPr preferRelativeResize="0"/>
            <p:nvPr/>
          </p:nvPicPr>
          <p:blipFill rotWithShape="1">
            <a:blip r:embed="rId12">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18212910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pic>
        <p:nvPicPr>
          <p:cNvPr id="168" name="Google Shape;168;g6de56c2a90_0_378"/>
          <p:cNvPicPr preferRelativeResize="0"/>
          <p:nvPr/>
        </p:nvPicPr>
        <p:blipFill rotWithShape="1">
          <a:blip r:embed="rId3">
            <a:alphaModFix/>
          </a:blip>
          <a:srcRect t="24686" b="24686"/>
          <a:stretch/>
        </p:blipFill>
        <p:spPr>
          <a:xfrm>
            <a:off x="1143000" y="104529"/>
            <a:ext cx="6858000" cy="1988655"/>
          </a:xfrm>
          <a:prstGeom prst="rect">
            <a:avLst/>
          </a:prstGeom>
          <a:noFill/>
          <a:ln>
            <a:noFill/>
          </a:ln>
        </p:spPr>
      </p:pic>
      <p:sp>
        <p:nvSpPr>
          <p:cNvPr id="169" name="Google Shape;169;g6de56c2a90_0_378"/>
          <p:cNvSpPr txBox="1">
            <a:spLocks noGrp="1"/>
          </p:cNvSpPr>
          <p:nvPr>
            <p:ph type="title" idx="4294967295"/>
          </p:nvPr>
        </p:nvSpPr>
        <p:spPr>
          <a:xfrm>
            <a:off x="1030257" y="2115802"/>
            <a:ext cx="6759575" cy="452438"/>
          </a:xfrm>
          <a:prstGeom prst="rect">
            <a:avLst/>
          </a:prstGeom>
        </p:spPr>
        <p:txBody>
          <a:bodyPr spcFirstLastPara="1" wrap="square" lIns="27428" tIns="13710" rIns="27428" bIns="13710" anchor="t" anchorCtr="0">
            <a:noAutofit/>
          </a:bodyPr>
          <a:lstStyle/>
          <a:p>
            <a:pPr algn="ctr"/>
            <a:r>
              <a:rPr lang="en-US" sz="1800" dirty="0"/>
              <a:t>Follow us and Join the conversation on Social media </a:t>
            </a:r>
            <a:endParaRPr sz="1800" dirty="0"/>
          </a:p>
        </p:txBody>
      </p:sp>
      <p:pic>
        <p:nvPicPr>
          <p:cNvPr id="171" name="Google Shape;171;g6de56c2a90_0_378"/>
          <p:cNvPicPr preferRelativeResize="0"/>
          <p:nvPr/>
        </p:nvPicPr>
        <p:blipFill>
          <a:blip r:embed="rId4">
            <a:alphaModFix/>
          </a:blip>
          <a:stretch>
            <a:fillRect/>
          </a:stretch>
        </p:blipFill>
        <p:spPr>
          <a:xfrm>
            <a:off x="1629240" y="3752310"/>
            <a:ext cx="265778" cy="215985"/>
          </a:xfrm>
          <a:prstGeom prst="rect">
            <a:avLst/>
          </a:prstGeom>
          <a:noFill/>
          <a:ln>
            <a:noFill/>
          </a:ln>
        </p:spPr>
      </p:pic>
      <p:pic>
        <p:nvPicPr>
          <p:cNvPr id="172" name="Google Shape;172;g6de56c2a90_0_378"/>
          <p:cNvPicPr preferRelativeResize="0"/>
          <p:nvPr/>
        </p:nvPicPr>
        <p:blipFill rotWithShape="1">
          <a:blip r:embed="rId5">
            <a:alphaModFix/>
          </a:blip>
          <a:srcRect/>
          <a:stretch/>
        </p:blipFill>
        <p:spPr>
          <a:xfrm>
            <a:off x="1727488" y="2779892"/>
            <a:ext cx="1015190" cy="855470"/>
          </a:xfrm>
          <a:prstGeom prst="rect">
            <a:avLst/>
          </a:prstGeom>
          <a:noFill/>
          <a:ln>
            <a:noFill/>
          </a:ln>
        </p:spPr>
      </p:pic>
      <p:pic>
        <p:nvPicPr>
          <p:cNvPr id="173" name="Google Shape;173;g6de56c2a90_0_378"/>
          <p:cNvPicPr preferRelativeResize="0"/>
          <p:nvPr/>
        </p:nvPicPr>
        <p:blipFill>
          <a:blip r:embed="rId6">
            <a:alphaModFix/>
          </a:blip>
          <a:stretch>
            <a:fillRect/>
          </a:stretch>
        </p:blipFill>
        <p:spPr>
          <a:xfrm>
            <a:off x="1629240" y="4104480"/>
            <a:ext cx="265778" cy="265778"/>
          </a:xfrm>
          <a:prstGeom prst="rect">
            <a:avLst/>
          </a:prstGeom>
          <a:noFill/>
          <a:ln>
            <a:noFill/>
          </a:ln>
        </p:spPr>
      </p:pic>
      <p:pic>
        <p:nvPicPr>
          <p:cNvPr id="174" name="Google Shape;174;g6de56c2a90_0_378"/>
          <p:cNvPicPr preferRelativeResize="0"/>
          <p:nvPr/>
        </p:nvPicPr>
        <p:blipFill rotWithShape="1">
          <a:blip r:embed="rId7">
            <a:alphaModFix/>
          </a:blip>
          <a:srcRect/>
          <a:stretch/>
        </p:blipFill>
        <p:spPr>
          <a:xfrm>
            <a:off x="3931920" y="3145143"/>
            <a:ext cx="2201114" cy="706673"/>
          </a:xfrm>
          <a:prstGeom prst="rect">
            <a:avLst/>
          </a:prstGeom>
          <a:noFill/>
          <a:ln>
            <a:noFill/>
          </a:ln>
        </p:spPr>
      </p:pic>
      <p:pic>
        <p:nvPicPr>
          <p:cNvPr id="176" name="Google Shape;176;g6de56c2a90_0_378"/>
          <p:cNvPicPr preferRelativeResize="0"/>
          <p:nvPr/>
        </p:nvPicPr>
        <p:blipFill>
          <a:blip r:embed="rId4">
            <a:alphaModFix/>
          </a:blip>
          <a:stretch>
            <a:fillRect/>
          </a:stretch>
        </p:blipFill>
        <p:spPr>
          <a:xfrm>
            <a:off x="6177610" y="3010680"/>
            <a:ext cx="265778" cy="215985"/>
          </a:xfrm>
          <a:prstGeom prst="rect">
            <a:avLst/>
          </a:prstGeom>
          <a:noFill/>
          <a:ln>
            <a:noFill/>
          </a:ln>
        </p:spPr>
      </p:pic>
      <p:pic>
        <p:nvPicPr>
          <p:cNvPr id="178" name="Google Shape;178;g6de56c2a90_0_378"/>
          <p:cNvPicPr preferRelativeResize="0"/>
          <p:nvPr/>
        </p:nvPicPr>
        <p:blipFill>
          <a:blip r:embed="rId6">
            <a:alphaModFix/>
          </a:blip>
          <a:stretch>
            <a:fillRect/>
          </a:stretch>
        </p:blipFill>
        <p:spPr>
          <a:xfrm>
            <a:off x="6193345" y="3399498"/>
            <a:ext cx="265778" cy="265778"/>
          </a:xfrm>
          <a:prstGeom prst="rect">
            <a:avLst/>
          </a:prstGeom>
          <a:noFill/>
          <a:ln>
            <a:noFill/>
          </a:ln>
        </p:spPr>
      </p:pic>
      <p:sp>
        <p:nvSpPr>
          <p:cNvPr id="180" name="Google Shape;180;g6de56c2a90_0_378"/>
          <p:cNvSpPr txBox="1"/>
          <p:nvPr/>
        </p:nvSpPr>
        <p:spPr>
          <a:xfrm>
            <a:off x="3801825" y="2465640"/>
            <a:ext cx="1540350" cy="364590"/>
          </a:xfrm>
          <a:prstGeom prst="rect">
            <a:avLst/>
          </a:prstGeom>
          <a:noFill/>
          <a:ln>
            <a:noFill/>
          </a:ln>
        </p:spPr>
        <p:txBody>
          <a:bodyPr spcFirstLastPara="1" wrap="square" lIns="27428" tIns="27428" rIns="27428" bIns="27428" anchor="t" anchorCtr="0">
            <a:noAutofit/>
          </a:bodyPr>
          <a:lstStyle/>
          <a:p>
            <a:pPr algn="ctr"/>
            <a:r>
              <a:rPr lang="en-US" sz="1620">
                <a:latin typeface="Twentieth Century"/>
                <a:ea typeface="Twentieth Century"/>
                <a:cs typeface="Twentieth Century"/>
                <a:sym typeface="Twentieth Century"/>
              </a:rPr>
              <a:t>#BmoreYHDP</a:t>
            </a:r>
            <a:endParaRPr sz="420"/>
          </a:p>
        </p:txBody>
      </p:sp>
      <p:pic>
        <p:nvPicPr>
          <p:cNvPr id="181" name="Google Shape;181;g6de56c2a90_0_378"/>
          <p:cNvPicPr preferRelativeResize="0"/>
          <p:nvPr/>
        </p:nvPicPr>
        <p:blipFill>
          <a:blip r:embed="rId8">
            <a:alphaModFix/>
          </a:blip>
          <a:stretch>
            <a:fillRect/>
          </a:stretch>
        </p:blipFill>
        <p:spPr>
          <a:xfrm>
            <a:off x="6229391" y="3835406"/>
            <a:ext cx="265777" cy="265777"/>
          </a:xfrm>
          <a:prstGeom prst="rect">
            <a:avLst/>
          </a:prstGeom>
          <a:noFill/>
          <a:ln>
            <a:noFill/>
          </a:ln>
        </p:spPr>
      </p:pic>
      <p:sp>
        <p:nvSpPr>
          <p:cNvPr id="183" name="Google Shape;183;g6de56c2a90_0_378"/>
          <p:cNvSpPr txBox="1"/>
          <p:nvPr/>
        </p:nvSpPr>
        <p:spPr>
          <a:xfrm>
            <a:off x="1933139" y="3756728"/>
            <a:ext cx="1672691" cy="45719"/>
          </a:xfrm>
          <a:prstGeom prst="rect">
            <a:avLst/>
          </a:prstGeom>
          <a:noFill/>
          <a:ln>
            <a:noFill/>
          </a:ln>
        </p:spPr>
        <p:txBody>
          <a:bodyPr spcFirstLastPara="1" wrap="square" lIns="27428" tIns="27428" rIns="27428" bIns="27428" anchor="t" anchorCtr="0">
            <a:noAutofit/>
          </a:bodyPr>
          <a:lstStyle/>
          <a:p>
            <a:r>
              <a:rPr lang="en-US">
                <a:latin typeface="Twentieth Century"/>
                <a:ea typeface="Twentieth Century"/>
                <a:cs typeface="Twentieth Century"/>
                <a:sym typeface="Twentieth Century"/>
              </a:rPr>
              <a:t>@TJHBaltimore</a:t>
            </a:r>
            <a:endParaRPr>
              <a:latin typeface="Twentieth Century"/>
              <a:ea typeface="Twentieth Century"/>
              <a:cs typeface="Twentieth Century"/>
              <a:sym typeface="Twentieth Century"/>
            </a:endParaRPr>
          </a:p>
        </p:txBody>
      </p:sp>
      <p:sp>
        <p:nvSpPr>
          <p:cNvPr id="184" name="Google Shape;184;g6de56c2a90_0_378"/>
          <p:cNvSpPr txBox="1"/>
          <p:nvPr/>
        </p:nvSpPr>
        <p:spPr>
          <a:xfrm>
            <a:off x="1933140" y="4111886"/>
            <a:ext cx="2206598" cy="207987"/>
          </a:xfrm>
          <a:prstGeom prst="rect">
            <a:avLst/>
          </a:prstGeom>
          <a:noFill/>
          <a:ln>
            <a:noFill/>
          </a:ln>
        </p:spPr>
        <p:txBody>
          <a:bodyPr spcFirstLastPara="1" wrap="square" lIns="27428" tIns="27428" rIns="27428" bIns="27428" anchor="t" anchorCtr="0">
            <a:noAutofit/>
          </a:bodyPr>
          <a:lstStyle/>
          <a:p>
            <a:r>
              <a:rPr lang="en-US" dirty="0">
                <a:solidFill>
                  <a:schemeClr val="bg2">
                    <a:lumMod val="50000"/>
                  </a:schemeClr>
                </a:solidFill>
                <a:latin typeface="Twentieth Century"/>
                <a:ea typeface="Twentieth Century"/>
                <a:cs typeface="Twentieth Century"/>
                <a:sym typeface="Twentieth Century"/>
              </a:rPr>
              <a:t>@</a:t>
            </a:r>
            <a:r>
              <a:rPr lang="en-US" dirty="0" err="1">
                <a:solidFill>
                  <a:schemeClr val="bg2">
                    <a:lumMod val="50000"/>
                  </a:schemeClr>
                </a:solidFill>
                <a:latin typeface="Twentieth Century"/>
                <a:ea typeface="Twentieth Century"/>
                <a:cs typeface="Twentieth Century"/>
                <a:sym typeface="Twentieth Century"/>
              </a:rPr>
              <a:t>JourneyHomeBaltimore</a:t>
            </a:r>
            <a:endParaRPr dirty="0">
              <a:solidFill>
                <a:schemeClr val="bg2">
                  <a:lumMod val="50000"/>
                </a:schemeClr>
              </a:solidFill>
              <a:latin typeface="Twentieth Century"/>
              <a:ea typeface="Twentieth Century"/>
              <a:cs typeface="Twentieth Century"/>
              <a:sym typeface="Twentieth Century"/>
            </a:endParaRPr>
          </a:p>
        </p:txBody>
      </p:sp>
      <p:sp>
        <p:nvSpPr>
          <p:cNvPr id="185" name="Google Shape;185;g6de56c2a90_0_378"/>
          <p:cNvSpPr txBox="1"/>
          <p:nvPr/>
        </p:nvSpPr>
        <p:spPr>
          <a:xfrm>
            <a:off x="6459123" y="3020639"/>
            <a:ext cx="1637474" cy="336060"/>
          </a:xfrm>
          <a:prstGeom prst="rect">
            <a:avLst/>
          </a:prstGeom>
          <a:noFill/>
          <a:ln>
            <a:noFill/>
          </a:ln>
        </p:spPr>
        <p:txBody>
          <a:bodyPr spcFirstLastPara="1" wrap="square" lIns="27428" tIns="27428" rIns="27428" bIns="27428" anchor="t" anchorCtr="0">
            <a:noAutofit/>
          </a:bodyPr>
          <a:lstStyle/>
          <a:p>
            <a:r>
              <a:rPr lang="en-US" dirty="0">
                <a:solidFill>
                  <a:schemeClr val="bg2">
                    <a:lumMod val="50000"/>
                  </a:schemeClr>
                </a:solidFill>
                <a:latin typeface="Twentieth Century"/>
                <a:ea typeface="Twentieth Century"/>
                <a:cs typeface="Twentieth Century"/>
                <a:sym typeface="Twentieth Century"/>
              </a:rPr>
              <a:t>@</a:t>
            </a:r>
            <a:r>
              <a:rPr lang="en-US" dirty="0" err="1">
                <a:solidFill>
                  <a:schemeClr val="bg2">
                    <a:lumMod val="50000"/>
                  </a:schemeClr>
                </a:solidFill>
                <a:latin typeface="Twentieth Century"/>
                <a:ea typeface="Twentieth Century"/>
                <a:cs typeface="Twentieth Century"/>
                <a:sym typeface="Twentieth Century"/>
              </a:rPr>
              <a:t>BaltimoreMOHS</a:t>
            </a:r>
            <a:endParaRPr dirty="0">
              <a:solidFill>
                <a:schemeClr val="bg2">
                  <a:lumMod val="50000"/>
                </a:schemeClr>
              </a:solidFill>
            </a:endParaRPr>
          </a:p>
        </p:txBody>
      </p:sp>
      <p:sp>
        <p:nvSpPr>
          <p:cNvPr id="186" name="Google Shape;186;g6de56c2a90_0_378"/>
          <p:cNvSpPr txBox="1"/>
          <p:nvPr/>
        </p:nvSpPr>
        <p:spPr>
          <a:xfrm>
            <a:off x="6510272" y="3436013"/>
            <a:ext cx="1659664" cy="336060"/>
          </a:xfrm>
          <a:prstGeom prst="rect">
            <a:avLst/>
          </a:prstGeom>
          <a:noFill/>
          <a:ln>
            <a:noFill/>
          </a:ln>
        </p:spPr>
        <p:txBody>
          <a:bodyPr spcFirstLastPara="1" wrap="square" lIns="27428" tIns="27428" rIns="27428" bIns="27428" anchor="t" anchorCtr="0">
            <a:noAutofit/>
          </a:bodyPr>
          <a:lstStyle/>
          <a:p>
            <a:r>
              <a:rPr lang="en-US" dirty="0">
                <a:solidFill>
                  <a:schemeClr val="bg2">
                    <a:lumMod val="50000"/>
                  </a:schemeClr>
                </a:solidFill>
                <a:latin typeface="Twentieth Century"/>
                <a:ea typeface="Twentieth Century"/>
                <a:cs typeface="Twentieth Century"/>
                <a:sym typeface="Twentieth Century"/>
              </a:rPr>
              <a:t>@</a:t>
            </a:r>
            <a:r>
              <a:rPr lang="en-US" dirty="0" err="1">
                <a:solidFill>
                  <a:schemeClr val="bg2">
                    <a:lumMod val="50000"/>
                  </a:schemeClr>
                </a:solidFill>
                <a:latin typeface="Twentieth Century"/>
                <a:ea typeface="Twentieth Century"/>
                <a:cs typeface="Twentieth Century"/>
                <a:sym typeface="Twentieth Century"/>
              </a:rPr>
              <a:t>BaltimoreMOHS</a:t>
            </a:r>
            <a:endParaRPr dirty="0">
              <a:solidFill>
                <a:schemeClr val="bg2">
                  <a:lumMod val="50000"/>
                </a:schemeClr>
              </a:solidFill>
            </a:endParaRPr>
          </a:p>
        </p:txBody>
      </p:sp>
      <p:sp>
        <p:nvSpPr>
          <p:cNvPr id="187" name="Google Shape;187;g6de56c2a90_0_378"/>
          <p:cNvSpPr txBox="1"/>
          <p:nvPr/>
        </p:nvSpPr>
        <p:spPr>
          <a:xfrm>
            <a:off x="6544630" y="3802447"/>
            <a:ext cx="1466460" cy="336060"/>
          </a:xfrm>
          <a:prstGeom prst="rect">
            <a:avLst/>
          </a:prstGeom>
          <a:noFill/>
          <a:ln>
            <a:noFill/>
          </a:ln>
        </p:spPr>
        <p:txBody>
          <a:bodyPr spcFirstLastPara="1" wrap="square" lIns="27428" tIns="27428" rIns="27428" bIns="27428" anchor="t" anchorCtr="0">
            <a:noAutofit/>
          </a:bodyPr>
          <a:lstStyle/>
          <a:p>
            <a:r>
              <a:rPr lang="en-US" dirty="0">
                <a:solidFill>
                  <a:schemeClr val="bg2">
                    <a:lumMod val="50000"/>
                  </a:schemeClr>
                </a:solidFill>
                <a:latin typeface="Twentieth Century"/>
                <a:ea typeface="Twentieth Century"/>
                <a:cs typeface="Twentieth Century"/>
                <a:sym typeface="Twentieth Century"/>
              </a:rPr>
              <a:t>@</a:t>
            </a:r>
            <a:r>
              <a:rPr lang="en-US" dirty="0" err="1">
                <a:solidFill>
                  <a:schemeClr val="bg2">
                    <a:lumMod val="50000"/>
                  </a:schemeClr>
                </a:solidFill>
                <a:latin typeface="Twentieth Century"/>
                <a:ea typeface="Twentieth Century"/>
                <a:cs typeface="Twentieth Century"/>
                <a:sym typeface="Twentieth Century"/>
              </a:rPr>
              <a:t>Baltimoremohs</a:t>
            </a:r>
            <a:endParaRPr dirty="0">
              <a:solidFill>
                <a:schemeClr val="bg2">
                  <a:lumMod val="50000"/>
                </a:schemeClr>
              </a:solidFill>
            </a:endParaRPr>
          </a:p>
        </p:txBody>
      </p:sp>
    </p:spTree>
    <p:extLst>
      <p:ext uri="{BB962C8B-B14F-4D97-AF65-F5344CB8AC3E}">
        <p14:creationId xmlns:p14="http://schemas.microsoft.com/office/powerpoint/2010/main" val="2913555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32" name="Google Shape;132;g6de56c2a90_0_886"/>
          <p:cNvSpPr txBox="1"/>
          <p:nvPr/>
        </p:nvSpPr>
        <p:spPr>
          <a:xfrm>
            <a:off x="640080" y="4738992"/>
            <a:ext cx="1401599" cy="277110"/>
          </a:xfrm>
          <a:prstGeom prst="rect">
            <a:avLst/>
          </a:prstGeom>
          <a:noFill/>
          <a:ln>
            <a:noFill/>
          </a:ln>
        </p:spPr>
        <p:txBody>
          <a:bodyPr spcFirstLastPara="1" wrap="square" lIns="27428" tIns="27428" rIns="27428" bIns="27428" anchor="t"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620" b="0" i="0" u="none" strike="noStrike" kern="1200" cap="none" spc="0" normalizeH="0" baseline="0" noProof="0" dirty="0">
                <a:ln>
                  <a:noFill/>
                </a:ln>
                <a:solidFill>
                  <a:srgbClr val="000000"/>
                </a:solidFill>
                <a:effectLst/>
                <a:uLnTx/>
                <a:uFillTx/>
                <a:latin typeface="Twentieth Century"/>
                <a:ea typeface="Twentieth Century"/>
                <a:cs typeface="Twentieth Century"/>
                <a:sym typeface="Twentieth Century"/>
              </a:rPr>
              <a:t>#</a:t>
            </a:r>
            <a:r>
              <a:rPr kumimoji="0" lang="en-US" sz="1620" b="0" i="0" u="none" strike="noStrike" kern="1200" cap="none" spc="0" normalizeH="0" baseline="0" noProof="0" dirty="0" err="1">
                <a:ln>
                  <a:noFill/>
                </a:ln>
                <a:solidFill>
                  <a:srgbClr val="000000"/>
                </a:solidFill>
                <a:effectLst/>
                <a:uLnTx/>
                <a:uFillTx/>
                <a:latin typeface="Twentieth Century"/>
                <a:ea typeface="Twentieth Century"/>
                <a:cs typeface="Twentieth Century"/>
                <a:sym typeface="Twentieth Century"/>
              </a:rPr>
              <a:t>BmoreYHDP</a:t>
            </a:r>
            <a:endParaRPr kumimoji="0" sz="54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12" name="Title 1"/>
          <p:cNvSpPr txBox="1">
            <a:spLocks/>
          </p:cNvSpPr>
          <p:nvPr/>
        </p:nvSpPr>
        <p:spPr>
          <a:xfrm>
            <a:off x="173680" y="308755"/>
            <a:ext cx="7570142" cy="642938"/>
          </a:xfrm>
          <a:prstGeom prst="rect">
            <a:avLst/>
          </a:prstGeom>
        </p:spPr>
        <p:txBody>
          <a:bodyPr anchor="ctr"/>
          <a:lstStyle>
            <a:lvl1pPr algn="l" defTabSz="685800" rtl="0" eaLnBrk="1" latinLnBrk="0" hangingPunct="1">
              <a:lnSpc>
                <a:spcPct val="90000"/>
              </a:lnSpc>
              <a:spcBef>
                <a:spcPct val="0"/>
              </a:spcBef>
              <a:buNone/>
              <a:defRPr sz="2250" kern="1200" spc="-45" baseline="0">
                <a:solidFill>
                  <a:srgbClr val="FFFFFF"/>
                </a:solidFill>
                <a:latin typeface="+mj-lt"/>
                <a:ea typeface="+mj-ea"/>
                <a:cs typeface="+mj-cs"/>
              </a:defRPr>
            </a:lvl1pPr>
          </a:lstStyle>
          <a:p>
            <a:pPr defTabSz="514350">
              <a:buClrTx/>
              <a:defRPr/>
            </a:pPr>
            <a:r>
              <a:rPr lang="en-US" sz="2800" b="1" kern="0" dirty="0">
                <a:solidFill>
                  <a:srgbClr val="CF7347"/>
                </a:solidFill>
                <a:sym typeface="Oswald"/>
              </a:rPr>
              <a:t>Youth Homelessness Demonstration Project</a:t>
            </a:r>
            <a:endParaRPr lang="en-US" sz="2800" b="1" dirty="0">
              <a:solidFill>
                <a:srgbClr val="8DC63F"/>
              </a:solidFill>
            </a:endParaRPr>
          </a:p>
          <a:p>
            <a:pPr marL="0" marR="0" lvl="0" indent="0" algn="l" defTabSz="514350" rtl="0" eaLnBrk="1" fontAlgn="auto" latinLnBrk="0" hangingPunct="1">
              <a:lnSpc>
                <a:spcPct val="90000"/>
              </a:lnSpc>
              <a:spcBef>
                <a:spcPct val="0"/>
              </a:spcBef>
              <a:spcAft>
                <a:spcPts val="0"/>
              </a:spcAft>
              <a:buClrTx/>
              <a:buSzTx/>
              <a:buFont typeface="Arial"/>
              <a:buNone/>
              <a:tabLst/>
              <a:defRPr/>
            </a:pPr>
            <a:endParaRPr kumimoji="0" lang="en-US" sz="2700" b="1" i="0" u="none" strike="noStrike" kern="1200" cap="none" spc="-34" normalizeH="0" baseline="0" noProof="0" dirty="0">
              <a:ln>
                <a:noFill/>
              </a:ln>
              <a:solidFill>
                <a:srgbClr val="CF7347"/>
              </a:solidFill>
              <a:effectLst/>
              <a:uLnTx/>
              <a:uFillTx/>
              <a:latin typeface="Arial" panose="020B0604020202020204"/>
              <a:ea typeface="+mj-ea"/>
              <a:cs typeface="+mj-cs"/>
              <a:sym typeface="Arial"/>
            </a:endParaRPr>
          </a:p>
        </p:txBody>
      </p:sp>
      <p:sp>
        <p:nvSpPr>
          <p:cNvPr id="14" name="Content Placeholder 2"/>
          <p:cNvSpPr txBox="1">
            <a:spLocks/>
          </p:cNvSpPr>
          <p:nvPr/>
        </p:nvSpPr>
        <p:spPr>
          <a:xfrm>
            <a:off x="173680" y="962033"/>
            <a:ext cx="8502842" cy="3614843"/>
          </a:xfrm>
          <a:prstGeom prst="rect">
            <a:avLst/>
          </a:prstGeom>
        </p:spPr>
        <p:txBody>
          <a:bodyPr anchor="ctr"/>
          <a:lstStyle>
            <a:lvl1pPr marL="137160" indent="-137160" algn="l" defTabSz="685800" rtl="0" eaLnBrk="1" latinLnBrk="0" hangingPunct="1">
              <a:lnSpc>
                <a:spcPct val="90000"/>
              </a:lnSpc>
              <a:spcBef>
                <a:spcPts val="900"/>
              </a:spcBef>
              <a:buClr>
                <a:schemeClr val="accent1"/>
              </a:buClr>
              <a:buFont typeface="Wingdings 2" pitchFamily="18" charset="2"/>
              <a:buChar char=""/>
              <a:defRPr sz="1425" kern="1200">
                <a:solidFill>
                  <a:schemeClr val="tx2"/>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75"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25"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9pPr>
          </a:lstStyle>
          <a:p>
            <a:pPr marL="102870" lvl="0" indent="-102870" defTabSz="514350">
              <a:spcBef>
                <a:spcPts val="675"/>
              </a:spcBef>
              <a:buClr>
                <a:srgbClr val="F8971D"/>
              </a:buClr>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sym typeface="Arial"/>
              </a:rPr>
              <a:t>August  2019, Baltimore city was Awarded  $ 3.7 million </a:t>
            </a:r>
            <a:r>
              <a:rPr lang="en-US" sz="1400" dirty="0">
                <a:solidFill>
                  <a:srgbClr val="000000"/>
                </a:solidFill>
              </a:rPr>
              <a:t>as a</a:t>
            </a:r>
            <a:r>
              <a:rPr kumimoji="0" lang="en-US" sz="1400" b="0" i="0" u="none" strike="noStrike" kern="1200" cap="none" spc="0" normalizeH="0" baseline="0" noProof="0" dirty="0">
                <a:ln>
                  <a:noFill/>
                </a:ln>
                <a:solidFill>
                  <a:srgbClr val="000000"/>
                </a:solidFill>
                <a:effectLst/>
                <a:uLnTx/>
                <a:uFillTx/>
                <a:sym typeface="Arial"/>
              </a:rPr>
              <a:t> round 3 </a:t>
            </a:r>
            <a:r>
              <a:rPr lang="en-US" sz="1400" dirty="0"/>
              <a:t>YHDP recipient community. </a:t>
            </a:r>
            <a:endParaRPr kumimoji="0" lang="en-US" sz="1400" b="0" i="0" u="none" strike="noStrike" kern="1200" cap="none" spc="0" normalizeH="0" baseline="0" noProof="0" dirty="0">
              <a:ln>
                <a:noFill/>
              </a:ln>
              <a:solidFill>
                <a:srgbClr val="000000"/>
              </a:solidFill>
              <a:effectLst/>
              <a:uLnTx/>
              <a:uFillTx/>
              <a:sym typeface="Arial"/>
            </a:endParaRPr>
          </a:p>
          <a:p>
            <a:pPr marL="102870" marR="0" lvl="0" indent="-102870" algn="l" defTabSz="514350" rtl="0" eaLnBrk="1" fontAlgn="auto" latinLnBrk="0" hangingPunct="1">
              <a:lnSpc>
                <a:spcPct val="90000"/>
              </a:lnSpc>
              <a:spcBef>
                <a:spcPts val="675"/>
              </a:spcBef>
              <a:spcAft>
                <a:spcPts val="0"/>
              </a:spcAft>
              <a:buClr>
                <a:srgbClr val="F8971D"/>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sym typeface="Arial"/>
              </a:rPr>
              <a:t>September 2019, MOHS convened local stakeholders for a kickoff meeting and released correspondence to Continuum of Care members to announce the launch of a YHDP Planning Committee.</a:t>
            </a:r>
          </a:p>
          <a:p>
            <a:pPr marL="102870" indent="-102870" defTabSz="514350">
              <a:spcBef>
                <a:spcPts val="675"/>
              </a:spcBef>
              <a:buClr>
                <a:srgbClr val="F8971D"/>
              </a:buClr>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sym typeface="Arial"/>
              </a:rPr>
              <a:t>March </a:t>
            </a:r>
            <a:r>
              <a:rPr kumimoji="0" lang="en-US" sz="1400" b="0" i="0" u="none" strike="noStrike" kern="1200" cap="none" spc="0" normalizeH="0" baseline="0" noProof="0" dirty="0" smtClean="0">
                <a:ln>
                  <a:noFill/>
                </a:ln>
                <a:solidFill>
                  <a:srgbClr val="000000"/>
                </a:solidFill>
                <a:effectLst/>
                <a:uLnTx/>
                <a:uFillTx/>
                <a:sym typeface="Arial"/>
              </a:rPr>
              <a:t>2020, </a:t>
            </a:r>
            <a:r>
              <a:rPr lang="en-US" sz="1400" dirty="0"/>
              <a:t>the Youth Homelessness Action Committee and Youth Action Board completed the YHDP system modeling and selected 5 projects 	</a:t>
            </a:r>
          </a:p>
          <a:p>
            <a:pPr marL="822960" lvl="2" indent="-102870" defTabSz="514350">
              <a:spcBef>
                <a:spcPts val="675"/>
              </a:spcBef>
              <a:buClr>
                <a:srgbClr val="F8971D"/>
              </a:buClr>
              <a:buFont typeface="Arial" panose="020B0604020202020204" pitchFamily="34" charset="0"/>
              <a:buChar char="•"/>
              <a:defRPr/>
            </a:pPr>
            <a:r>
              <a:rPr lang="en-US" sz="1400" dirty="0">
                <a:solidFill>
                  <a:schemeClr val="tx2"/>
                </a:solidFill>
              </a:rPr>
              <a:t>Re-housing </a:t>
            </a:r>
          </a:p>
          <a:p>
            <a:pPr marL="822960" lvl="2" indent="-102870" defTabSz="514350">
              <a:spcBef>
                <a:spcPts val="675"/>
              </a:spcBef>
              <a:buClr>
                <a:srgbClr val="F8971D"/>
              </a:buClr>
              <a:buFont typeface="Arial" panose="020B0604020202020204" pitchFamily="34" charset="0"/>
              <a:buChar char="•"/>
              <a:defRPr/>
            </a:pPr>
            <a:r>
              <a:rPr lang="en-US" sz="1400" dirty="0">
                <a:solidFill>
                  <a:schemeClr val="tx2"/>
                </a:solidFill>
              </a:rPr>
              <a:t>Permanent Supportive Housing </a:t>
            </a:r>
          </a:p>
          <a:p>
            <a:pPr marL="822960" lvl="2" indent="-102870" defTabSz="514350">
              <a:spcBef>
                <a:spcPts val="675"/>
              </a:spcBef>
              <a:buClr>
                <a:srgbClr val="F8971D"/>
              </a:buClr>
              <a:buFont typeface="Arial" panose="020B0604020202020204" pitchFamily="34" charset="0"/>
              <a:buChar char="•"/>
              <a:defRPr/>
            </a:pPr>
            <a:r>
              <a:rPr lang="en-US" sz="1400" dirty="0">
                <a:solidFill>
                  <a:schemeClr val="tx2"/>
                </a:solidFill>
              </a:rPr>
              <a:t>Family based setting </a:t>
            </a:r>
          </a:p>
          <a:p>
            <a:pPr marL="822960" lvl="2" indent="-102870" defTabSz="514350">
              <a:spcBef>
                <a:spcPts val="675"/>
              </a:spcBef>
              <a:buClr>
                <a:srgbClr val="F8971D"/>
              </a:buClr>
              <a:buFont typeface="Arial" panose="020B0604020202020204" pitchFamily="34" charset="0"/>
              <a:buChar char="•"/>
              <a:defRPr/>
            </a:pPr>
            <a:r>
              <a:rPr lang="en-US" sz="1400" dirty="0">
                <a:solidFill>
                  <a:schemeClr val="tx2"/>
                </a:solidFill>
              </a:rPr>
              <a:t>Diversion </a:t>
            </a:r>
          </a:p>
          <a:p>
            <a:pPr marL="822960" lvl="2" indent="-102870" defTabSz="514350">
              <a:spcBef>
                <a:spcPts val="675"/>
              </a:spcBef>
              <a:buClr>
                <a:srgbClr val="F8971D"/>
              </a:buClr>
              <a:buFont typeface="Arial" panose="020B0604020202020204" pitchFamily="34" charset="0"/>
              <a:buChar char="•"/>
              <a:defRPr/>
            </a:pPr>
            <a:r>
              <a:rPr lang="en-US" sz="1400" dirty="0">
                <a:solidFill>
                  <a:schemeClr val="tx2"/>
                </a:solidFill>
              </a:rPr>
              <a:t>Transitional Housing (Crisis Bridge Housing)</a:t>
            </a:r>
          </a:p>
          <a:p>
            <a:pPr marL="0" indent="0" defTabSz="514350">
              <a:spcBef>
                <a:spcPts val="675"/>
              </a:spcBef>
              <a:buClr>
                <a:srgbClr val="F8971D"/>
              </a:buClr>
              <a:buNone/>
              <a:defRPr/>
            </a:pPr>
            <a:endParaRPr kumimoji="0" lang="en-US" sz="1400" b="1" i="0" u="none" strike="noStrike" kern="1200" cap="none" spc="0" normalizeH="0" baseline="0" noProof="0" dirty="0">
              <a:ln>
                <a:noFill/>
              </a:ln>
              <a:solidFill>
                <a:srgbClr val="000000"/>
              </a:solidFill>
              <a:effectLst/>
              <a:uLnTx/>
              <a:uFillTx/>
              <a:latin typeface="Arial" panose="020B0604020202020204"/>
              <a:sym typeface="Arial"/>
            </a:endParaRPr>
          </a:p>
          <a:p>
            <a:pPr marL="102870" lvl="0" indent="-102870" defTabSz="514350">
              <a:spcBef>
                <a:spcPts val="675"/>
              </a:spcBef>
              <a:buClr>
                <a:srgbClr val="F8971D"/>
              </a:buClr>
              <a:buFont typeface="Arial" panose="020B0604020202020204" pitchFamily="34" charset="0"/>
              <a:buChar char="•"/>
            </a:pPr>
            <a:endParaRPr kumimoji="0" lang="en-US" sz="1600" b="0" i="0" u="none" strike="noStrike" kern="1200" cap="none" spc="0" normalizeH="0" baseline="0" noProof="0" dirty="0">
              <a:ln>
                <a:noFill/>
              </a:ln>
              <a:solidFill>
                <a:srgbClr val="000000"/>
              </a:solidFill>
              <a:effectLst/>
              <a:uLnTx/>
              <a:uFillTx/>
              <a:latin typeface="Arial" panose="020B0604020202020204"/>
              <a:sym typeface="Arial"/>
            </a:endParaRPr>
          </a:p>
        </p:txBody>
      </p:sp>
      <p:pic>
        <p:nvPicPr>
          <p:cNvPr id="17" name="Picture 16"/>
          <p:cNvPicPr>
            <a:picLocks noChangeAspect="1"/>
          </p:cNvPicPr>
          <p:nvPr/>
        </p:nvPicPr>
        <p:blipFill>
          <a:blip r:embed="rId3"/>
          <a:stretch>
            <a:fillRect/>
          </a:stretch>
        </p:blipFill>
        <p:spPr>
          <a:xfrm>
            <a:off x="6547144" y="4542992"/>
            <a:ext cx="1585097" cy="524301"/>
          </a:xfrm>
          <a:prstGeom prst="rect">
            <a:avLst/>
          </a:prstGeom>
        </p:spPr>
      </p:pic>
      <p:pic>
        <p:nvPicPr>
          <p:cNvPr id="18" name="Picture 17"/>
          <p:cNvPicPr>
            <a:picLocks noChangeAspect="1"/>
          </p:cNvPicPr>
          <p:nvPr/>
        </p:nvPicPr>
        <p:blipFill>
          <a:blip r:embed="rId4"/>
          <a:stretch>
            <a:fillRect/>
          </a:stretch>
        </p:blipFill>
        <p:spPr>
          <a:xfrm>
            <a:off x="8221436" y="4463737"/>
            <a:ext cx="670618" cy="603556"/>
          </a:xfrm>
          <a:prstGeom prst="rect">
            <a:avLst/>
          </a:prstGeom>
        </p:spPr>
      </p:pic>
      <p:grpSp>
        <p:nvGrpSpPr>
          <p:cNvPr id="19" name="Google Shape;126;g6de56c2a90_0_886"/>
          <p:cNvGrpSpPr/>
          <p:nvPr/>
        </p:nvGrpSpPr>
        <p:grpSpPr>
          <a:xfrm>
            <a:off x="7740250" y="104528"/>
            <a:ext cx="1230070" cy="359041"/>
            <a:chOff x="9852550" y="7584100"/>
            <a:chExt cx="12458750" cy="4549574"/>
          </a:xfrm>
        </p:grpSpPr>
        <p:pic>
          <p:nvPicPr>
            <p:cNvPr id="20" name="Google Shape;127;g6de56c2a90_0_886"/>
            <p:cNvPicPr preferRelativeResize="0"/>
            <p:nvPr/>
          </p:nvPicPr>
          <p:blipFill rotWithShape="1">
            <a:blip r:embed="rId5">
              <a:alphaModFix/>
            </a:blip>
            <a:srcRect/>
            <a:stretch/>
          </p:blipFill>
          <p:spPr>
            <a:xfrm>
              <a:off x="9852550" y="7584100"/>
              <a:ext cx="2975725" cy="4549574"/>
            </a:xfrm>
            <a:prstGeom prst="rect">
              <a:avLst/>
            </a:prstGeom>
            <a:noFill/>
            <a:ln>
              <a:noFill/>
            </a:ln>
          </p:spPr>
        </p:pic>
        <p:pic>
          <p:nvPicPr>
            <p:cNvPr id="21" name="Google Shape;128;g6de56c2a90_0_886"/>
            <p:cNvPicPr preferRelativeResize="0"/>
            <p:nvPr/>
          </p:nvPicPr>
          <p:blipFill rotWithShape="1">
            <a:blip r:embed="rId6">
              <a:alphaModFix/>
            </a:blip>
            <a:srcRect/>
            <a:stretch/>
          </p:blipFill>
          <p:spPr>
            <a:xfrm>
              <a:off x="12499650" y="8468175"/>
              <a:ext cx="4088200" cy="2726607"/>
            </a:xfrm>
            <a:prstGeom prst="rect">
              <a:avLst/>
            </a:prstGeom>
            <a:noFill/>
            <a:ln>
              <a:noFill/>
            </a:ln>
          </p:spPr>
        </p:pic>
        <p:pic>
          <p:nvPicPr>
            <p:cNvPr id="22" name="Google Shape;129;g6de56c2a90_0_886"/>
            <p:cNvPicPr preferRelativeResize="0"/>
            <p:nvPr/>
          </p:nvPicPr>
          <p:blipFill rotWithShape="1">
            <a:blip r:embed="rId7">
              <a:alphaModFix/>
            </a:blip>
            <a:srcRect/>
            <a:stretch/>
          </p:blipFill>
          <p:spPr>
            <a:xfrm>
              <a:off x="14897675" y="8361225"/>
              <a:ext cx="4474074" cy="2833551"/>
            </a:xfrm>
            <a:prstGeom prst="rect">
              <a:avLst/>
            </a:prstGeom>
            <a:noFill/>
            <a:ln>
              <a:noFill/>
            </a:ln>
          </p:spPr>
        </p:pic>
        <p:pic>
          <p:nvPicPr>
            <p:cNvPr id="23" name="Google Shape;130;g6de56c2a90_0_886"/>
            <p:cNvPicPr preferRelativeResize="0"/>
            <p:nvPr/>
          </p:nvPicPr>
          <p:blipFill rotWithShape="1">
            <a:blip r:embed="rId8">
              <a:alphaModFix/>
            </a:blip>
            <a:srcRect/>
            <a:stretch/>
          </p:blipFill>
          <p:spPr>
            <a:xfrm>
              <a:off x="19335575" y="7937775"/>
              <a:ext cx="2975725" cy="3686375"/>
            </a:xfrm>
            <a:prstGeom prst="rect">
              <a:avLst/>
            </a:prstGeom>
            <a:noFill/>
            <a:ln>
              <a:noFill/>
            </a:ln>
          </p:spPr>
        </p:pic>
      </p:grpSp>
      <p:pic>
        <p:nvPicPr>
          <p:cNvPr id="13" name="Content Placeholder 6">
            <a:extLst>
              <a:ext uri="{FF2B5EF4-FFF2-40B4-BE49-F238E27FC236}">
                <a16:creationId xmlns:a16="http://schemas.microsoft.com/office/drawing/2014/main" id="{D20340ED-6F43-FC49-B8AD-A9FD5AA574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0971" y="2276874"/>
            <a:ext cx="3832345" cy="2266118"/>
          </a:xfrm>
          <a:prstGeom prst="rect">
            <a:avLst/>
          </a:prstGeom>
        </p:spPr>
      </p:pic>
    </p:spTree>
    <p:extLst>
      <p:ext uri="{BB962C8B-B14F-4D97-AF65-F5344CB8AC3E}">
        <p14:creationId xmlns:p14="http://schemas.microsoft.com/office/powerpoint/2010/main" val="3540634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9689" y="207877"/>
            <a:ext cx="7277100" cy="5287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a:lstStyle>
          <a:p>
            <a:pPr>
              <a:defRPr/>
            </a:pPr>
            <a:r>
              <a:rPr lang="en-US" sz="3000" b="1" kern="0" dirty="0">
                <a:solidFill>
                  <a:srgbClr val="CF7347"/>
                </a:solidFill>
                <a:sym typeface="Oswald"/>
              </a:rPr>
              <a:t>YHDP Technical Assistance</a:t>
            </a:r>
            <a:endParaRPr lang="en-US" sz="3000" b="1" dirty="0">
              <a:solidFill>
                <a:srgbClr val="8DC63F"/>
              </a:solidFill>
            </a:endParaRPr>
          </a:p>
        </p:txBody>
      </p:sp>
      <p:grpSp>
        <p:nvGrpSpPr>
          <p:cNvPr id="13" name="Group 12">
            <a:extLst>
              <a:ext uri="{FF2B5EF4-FFF2-40B4-BE49-F238E27FC236}">
                <a16:creationId xmlns:a16="http://schemas.microsoft.com/office/drawing/2014/main" id="{58CE9400-4567-4D3D-B2D8-2BE88C5D73D5}"/>
              </a:ext>
            </a:extLst>
          </p:cNvPr>
          <p:cNvGrpSpPr/>
          <p:nvPr/>
        </p:nvGrpSpPr>
        <p:grpSpPr>
          <a:xfrm>
            <a:off x="161667" y="844261"/>
            <a:ext cx="4685114" cy="4005365"/>
            <a:chOff x="648328" y="457920"/>
            <a:chExt cx="4834885" cy="5200650"/>
          </a:xfrm>
        </p:grpSpPr>
        <p:sp>
          <p:nvSpPr>
            <p:cNvPr id="14" name="Rounded Rectangle 13"/>
            <p:cNvSpPr/>
            <p:nvPr/>
          </p:nvSpPr>
          <p:spPr>
            <a:xfrm>
              <a:off x="648328" y="457920"/>
              <a:ext cx="4834885" cy="5200650"/>
            </a:xfrm>
            <a:prstGeom prst="round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15" name="Group 14">
              <a:extLst>
                <a:ext uri="{FF2B5EF4-FFF2-40B4-BE49-F238E27FC236}">
                  <a16:creationId xmlns:a16="http://schemas.microsoft.com/office/drawing/2014/main" id="{E48486B4-F56E-4B5F-863D-2C6A2CC5A8E1}"/>
                </a:ext>
              </a:extLst>
            </p:cNvPr>
            <p:cNvGrpSpPr/>
            <p:nvPr/>
          </p:nvGrpSpPr>
          <p:grpSpPr>
            <a:xfrm>
              <a:off x="775633" y="470802"/>
              <a:ext cx="3653492" cy="1813358"/>
              <a:chOff x="775633" y="470802"/>
              <a:chExt cx="3653492" cy="1813358"/>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633" y="1146439"/>
                <a:ext cx="2244600" cy="1137721"/>
              </a:xfrm>
              <a:prstGeom prst="rect">
                <a:avLst/>
              </a:prstGeom>
            </p:spPr>
          </p:pic>
          <p:sp>
            <p:nvSpPr>
              <p:cNvPr id="17" name="TextBox 16"/>
              <p:cNvSpPr txBox="1"/>
              <p:nvPr/>
            </p:nvSpPr>
            <p:spPr>
              <a:xfrm>
                <a:off x="1190060" y="470802"/>
                <a:ext cx="3239065" cy="539491"/>
              </a:xfrm>
              <a:prstGeom prst="rect">
                <a:avLst/>
              </a:prstGeom>
              <a:noFill/>
            </p:spPr>
            <p:txBody>
              <a:bodyPr wrap="square" rtlCol="0">
                <a:spAutoFit/>
              </a:bodyPr>
              <a:lstStyle/>
              <a:p>
                <a:pPr algn="ctr"/>
                <a:r>
                  <a:rPr lang="en-US" sz="2100" dirty="0"/>
                  <a:t>Baltimore’s TA:</a:t>
                </a:r>
              </a:p>
            </p:txBody>
          </p:sp>
        </p:grpSp>
      </p:grpSp>
      <p:sp>
        <p:nvSpPr>
          <p:cNvPr id="18" name="Cross 17"/>
          <p:cNvSpPr/>
          <p:nvPr/>
        </p:nvSpPr>
        <p:spPr>
          <a:xfrm>
            <a:off x="3146870" y="1481549"/>
            <a:ext cx="662208" cy="662208"/>
          </a:xfrm>
          <a:prstGeom prst="plus">
            <a:avLst>
              <a:gd name="adj" fmla="val 3645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9" name="Picture 2" descr="http://thepcl.net/wp-content/uploads/2017/10/pcl-logo1.png">
            <a:extLst>
              <a:ext uri="{FF2B5EF4-FFF2-40B4-BE49-F238E27FC236}">
                <a16:creationId xmlns:a16="http://schemas.microsoft.com/office/drawing/2014/main" id="{D04A3FAC-C134-497F-82A0-239C1F3D7A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3298" y="2555264"/>
            <a:ext cx="2116252" cy="7611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r="89267"/>
          <a:stretch/>
        </p:blipFill>
        <p:spPr>
          <a:xfrm>
            <a:off x="2007220" y="3460683"/>
            <a:ext cx="1139650" cy="1244690"/>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157" y="2554755"/>
            <a:ext cx="1316652" cy="1316652"/>
          </a:xfrm>
          <a:prstGeom prst="rect">
            <a:avLst/>
          </a:prstGeom>
        </p:spPr>
      </p:pic>
      <p:sp>
        <p:nvSpPr>
          <p:cNvPr id="22" name="Content Placeholder 2"/>
          <p:cNvSpPr txBox="1">
            <a:spLocks/>
          </p:cNvSpPr>
          <p:nvPr/>
        </p:nvSpPr>
        <p:spPr>
          <a:xfrm>
            <a:off x="5032699" y="844262"/>
            <a:ext cx="3581576" cy="3673103"/>
          </a:xfrm>
          <a:prstGeom prst="rect">
            <a:avLst/>
          </a:prstGeom>
        </p:spPr>
        <p:txBody>
          <a:bodyPr vert="horz" lIns="68580" tIns="34290" rIns="68580" bIns="3429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89297" indent="0">
              <a:buNone/>
            </a:pPr>
            <a:r>
              <a:rPr lang="en-US" sz="1650" dirty="0">
                <a:solidFill>
                  <a:schemeClr val="bg2">
                    <a:lumMod val="50000"/>
                  </a:schemeClr>
                </a:solidFill>
              </a:rPr>
              <a:t>Our community will be supported by a team of technical assistance providers:</a:t>
            </a:r>
          </a:p>
          <a:p>
            <a:r>
              <a:rPr lang="en-US" sz="1650" dirty="0">
                <a:solidFill>
                  <a:schemeClr val="bg2">
                    <a:lumMod val="50000"/>
                  </a:schemeClr>
                </a:solidFill>
              </a:rPr>
              <a:t>CSH – Lead TA Agency</a:t>
            </a:r>
          </a:p>
          <a:p>
            <a:r>
              <a:rPr lang="en-US" sz="1650" dirty="0">
                <a:solidFill>
                  <a:schemeClr val="bg2">
                    <a:lumMod val="50000"/>
                  </a:schemeClr>
                </a:solidFill>
              </a:rPr>
              <a:t>True Colors – Youth Engagement</a:t>
            </a:r>
          </a:p>
          <a:p>
            <a:r>
              <a:rPr lang="en-US" sz="1650" dirty="0">
                <a:solidFill>
                  <a:schemeClr val="bg2">
                    <a:lumMod val="50000"/>
                  </a:schemeClr>
                </a:solidFill>
              </a:rPr>
              <a:t>Partnership Center – Data</a:t>
            </a:r>
          </a:p>
          <a:p>
            <a:r>
              <a:rPr lang="en-US" sz="1650" dirty="0">
                <a:solidFill>
                  <a:schemeClr val="bg2">
                    <a:lumMod val="50000"/>
                  </a:schemeClr>
                </a:solidFill>
              </a:rPr>
              <a:t>National Center for Homeless Education – Education Partnerships</a:t>
            </a:r>
          </a:p>
        </p:txBody>
      </p:sp>
      <p:pic>
        <p:nvPicPr>
          <p:cNvPr id="23" name="Picture 22"/>
          <p:cNvPicPr>
            <a:picLocks noChangeAspect="1"/>
          </p:cNvPicPr>
          <p:nvPr/>
        </p:nvPicPr>
        <p:blipFill>
          <a:blip r:embed="rId8"/>
          <a:stretch>
            <a:fillRect/>
          </a:stretch>
        </p:blipFill>
        <p:spPr>
          <a:xfrm>
            <a:off x="6547144" y="4542992"/>
            <a:ext cx="1585097" cy="524301"/>
          </a:xfrm>
          <a:prstGeom prst="rect">
            <a:avLst/>
          </a:prstGeom>
        </p:spPr>
      </p:pic>
      <p:pic>
        <p:nvPicPr>
          <p:cNvPr id="24" name="Picture 23"/>
          <p:cNvPicPr>
            <a:picLocks noChangeAspect="1"/>
          </p:cNvPicPr>
          <p:nvPr/>
        </p:nvPicPr>
        <p:blipFill>
          <a:blip r:embed="rId9"/>
          <a:stretch>
            <a:fillRect/>
          </a:stretch>
        </p:blipFill>
        <p:spPr>
          <a:xfrm>
            <a:off x="8221436" y="4463737"/>
            <a:ext cx="670618" cy="603556"/>
          </a:xfrm>
          <a:prstGeom prst="rect">
            <a:avLst/>
          </a:prstGeom>
        </p:spPr>
      </p:pic>
      <p:grpSp>
        <p:nvGrpSpPr>
          <p:cNvPr id="25" name="Google Shape;126;g6de56c2a90_0_886"/>
          <p:cNvGrpSpPr/>
          <p:nvPr/>
        </p:nvGrpSpPr>
        <p:grpSpPr>
          <a:xfrm>
            <a:off x="7740250" y="104528"/>
            <a:ext cx="1230070" cy="359041"/>
            <a:chOff x="9852550" y="7584100"/>
            <a:chExt cx="12458750" cy="4549574"/>
          </a:xfrm>
        </p:grpSpPr>
        <p:pic>
          <p:nvPicPr>
            <p:cNvPr id="26" name="Google Shape;127;g6de56c2a90_0_886"/>
            <p:cNvPicPr preferRelativeResize="0"/>
            <p:nvPr/>
          </p:nvPicPr>
          <p:blipFill rotWithShape="1">
            <a:blip r:embed="rId10">
              <a:alphaModFix/>
            </a:blip>
            <a:srcRect/>
            <a:stretch/>
          </p:blipFill>
          <p:spPr>
            <a:xfrm>
              <a:off x="9852550" y="7584100"/>
              <a:ext cx="2975725" cy="4549574"/>
            </a:xfrm>
            <a:prstGeom prst="rect">
              <a:avLst/>
            </a:prstGeom>
            <a:noFill/>
            <a:ln>
              <a:noFill/>
            </a:ln>
          </p:spPr>
        </p:pic>
        <p:pic>
          <p:nvPicPr>
            <p:cNvPr id="27" name="Google Shape;128;g6de56c2a90_0_886"/>
            <p:cNvPicPr preferRelativeResize="0"/>
            <p:nvPr/>
          </p:nvPicPr>
          <p:blipFill rotWithShape="1">
            <a:blip r:embed="rId11">
              <a:alphaModFix/>
            </a:blip>
            <a:srcRect/>
            <a:stretch/>
          </p:blipFill>
          <p:spPr>
            <a:xfrm>
              <a:off x="12499650" y="8468175"/>
              <a:ext cx="4088200" cy="2726607"/>
            </a:xfrm>
            <a:prstGeom prst="rect">
              <a:avLst/>
            </a:prstGeom>
            <a:noFill/>
            <a:ln>
              <a:noFill/>
            </a:ln>
          </p:spPr>
        </p:pic>
        <p:pic>
          <p:nvPicPr>
            <p:cNvPr id="28" name="Google Shape;129;g6de56c2a90_0_886"/>
            <p:cNvPicPr preferRelativeResize="0"/>
            <p:nvPr/>
          </p:nvPicPr>
          <p:blipFill rotWithShape="1">
            <a:blip r:embed="rId12">
              <a:alphaModFix/>
            </a:blip>
            <a:srcRect/>
            <a:stretch/>
          </p:blipFill>
          <p:spPr>
            <a:xfrm>
              <a:off x="14897675" y="8361225"/>
              <a:ext cx="4474074" cy="2833551"/>
            </a:xfrm>
            <a:prstGeom prst="rect">
              <a:avLst/>
            </a:prstGeom>
            <a:noFill/>
            <a:ln>
              <a:noFill/>
            </a:ln>
          </p:spPr>
        </p:pic>
        <p:pic>
          <p:nvPicPr>
            <p:cNvPr id="29" name="Google Shape;130;g6de56c2a90_0_886"/>
            <p:cNvPicPr preferRelativeResize="0"/>
            <p:nvPr/>
          </p:nvPicPr>
          <p:blipFill rotWithShape="1">
            <a:blip r:embed="rId13">
              <a:alphaModFix/>
            </a:blip>
            <a:srcRect/>
            <a:stretch/>
          </p:blipFill>
          <p:spPr>
            <a:xfrm>
              <a:off x="19335575" y="7937775"/>
              <a:ext cx="2975725" cy="3686375"/>
            </a:xfrm>
            <a:prstGeom prst="rect">
              <a:avLst/>
            </a:prstGeom>
            <a:noFill/>
            <a:ln>
              <a:noFill/>
            </a:ln>
          </p:spPr>
        </p:pic>
      </p:grpSp>
    </p:spTree>
    <p:custDataLst>
      <p:tags r:id="rId1"/>
    </p:custDataLst>
    <p:extLst>
      <p:ext uri="{BB962C8B-B14F-4D97-AF65-F5344CB8AC3E}">
        <p14:creationId xmlns:p14="http://schemas.microsoft.com/office/powerpoint/2010/main" val="912540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9689" y="207877"/>
            <a:ext cx="7277100" cy="5287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a:lstStyle>
          <a:p>
            <a:pPr>
              <a:defRPr/>
            </a:pPr>
            <a:r>
              <a:rPr lang="en-US" sz="3000" b="1" kern="0" dirty="0">
                <a:solidFill>
                  <a:srgbClr val="CF7347"/>
                </a:solidFill>
                <a:sym typeface="Oswald"/>
              </a:rPr>
              <a:t>YHDP Key Elements</a:t>
            </a:r>
            <a:endParaRPr lang="en-US" sz="3000" b="1" dirty="0">
              <a:solidFill>
                <a:srgbClr val="8DC63F"/>
              </a:solidFill>
            </a:endParaRPr>
          </a:p>
        </p:txBody>
      </p:sp>
      <p:sp>
        <p:nvSpPr>
          <p:cNvPr id="5" name="Content Placeholder 2"/>
          <p:cNvSpPr txBox="1">
            <a:spLocks/>
          </p:cNvSpPr>
          <p:nvPr/>
        </p:nvSpPr>
        <p:spPr>
          <a:xfrm>
            <a:off x="0" y="861201"/>
            <a:ext cx="8798669" cy="4028916"/>
          </a:xfrm>
          <a:prstGeom prst="rect">
            <a:avLst/>
          </a:prstGeom>
        </p:spPr>
        <p:txBody>
          <a:bodyPr vert="horz" lIns="68580" tIns="34290" rIns="68580" bIns="34290" rtlCol="0" anchor="ctr">
            <a:normAutofit fontScale="92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sz="1800" b="1" dirty="0">
                <a:solidFill>
                  <a:schemeClr val="bg2"/>
                </a:solidFill>
              </a:rPr>
              <a:t>Coordinated Community Plan (CCP)</a:t>
            </a:r>
          </a:p>
          <a:p>
            <a:pPr lvl="1"/>
            <a:r>
              <a:rPr lang="en-US" sz="1500" dirty="0">
                <a:solidFill>
                  <a:schemeClr val="bg2"/>
                </a:solidFill>
              </a:rPr>
              <a:t>A community wide plan on preventing and ending youth homelessness in Baltimore that includes comprehensive strategies beyond the YHDP grant funding </a:t>
            </a:r>
          </a:p>
          <a:p>
            <a:pPr lvl="1"/>
            <a:r>
              <a:rPr lang="en-US" sz="1500" dirty="0">
                <a:solidFill>
                  <a:schemeClr val="bg2"/>
                </a:solidFill>
              </a:rPr>
              <a:t>Includes key system partner goals including, education, employment, child welfare, justice, and behavioral and physical health </a:t>
            </a:r>
          </a:p>
          <a:p>
            <a:pPr lvl="1"/>
            <a:r>
              <a:rPr lang="en-US" sz="1500" dirty="0">
                <a:solidFill>
                  <a:schemeClr val="bg2"/>
                </a:solidFill>
              </a:rPr>
              <a:t>Incorporates a set of values and principles including trauma informed care, positive youth development, family engagement, and youth choice </a:t>
            </a:r>
          </a:p>
          <a:p>
            <a:pPr marL="377190" lvl="1" indent="0">
              <a:buNone/>
            </a:pPr>
            <a:endParaRPr lang="en-US" sz="1350" dirty="0">
              <a:solidFill>
                <a:schemeClr val="bg2"/>
              </a:solidFill>
            </a:endParaRPr>
          </a:p>
          <a:p>
            <a:r>
              <a:rPr lang="en-US" sz="1800" b="1" dirty="0">
                <a:solidFill>
                  <a:schemeClr val="bg2"/>
                </a:solidFill>
              </a:rPr>
              <a:t>Youth Action Board (YAB)</a:t>
            </a:r>
          </a:p>
          <a:p>
            <a:pPr lvl="1"/>
            <a:r>
              <a:rPr lang="en-US" sz="1500" dirty="0">
                <a:solidFill>
                  <a:schemeClr val="bg2"/>
                </a:solidFill>
              </a:rPr>
              <a:t>A decision-making body consisting of consisting of youth and young adults with lived experiences of housing instability and homelessness</a:t>
            </a:r>
          </a:p>
          <a:p>
            <a:pPr lvl="1"/>
            <a:r>
              <a:rPr lang="en-US" sz="1500" dirty="0">
                <a:solidFill>
                  <a:schemeClr val="bg2"/>
                </a:solidFill>
              </a:rPr>
              <a:t>HUD requires the creation of a Youth Action Board. The board must have decision making ability within the grant’s governance, and approve the plan and the YHDP-funded projects </a:t>
            </a:r>
          </a:p>
          <a:p>
            <a:pPr lvl="1"/>
            <a:r>
              <a:rPr lang="en-US" sz="1500" dirty="0">
                <a:solidFill>
                  <a:schemeClr val="bg2"/>
                </a:solidFill>
              </a:rPr>
              <a:t>YAB is part of approving, selecting and providing feedback for YHDP projects.</a:t>
            </a:r>
          </a:p>
          <a:p>
            <a:pPr marL="502920" lvl="1" indent="0">
              <a:buNone/>
            </a:pPr>
            <a:endParaRPr lang="en-US" sz="1500" dirty="0">
              <a:solidFill>
                <a:schemeClr val="bg2"/>
              </a:solidFill>
            </a:endParaRPr>
          </a:p>
          <a:p>
            <a:r>
              <a:rPr lang="en-US" sz="1800" b="1" dirty="0">
                <a:solidFill>
                  <a:schemeClr val="bg2"/>
                </a:solidFill>
              </a:rPr>
              <a:t>YHDP Projects </a:t>
            </a:r>
          </a:p>
          <a:p>
            <a:pPr lvl="1"/>
            <a:r>
              <a:rPr lang="en-US" sz="1500" dirty="0">
                <a:solidFill>
                  <a:schemeClr val="bg2"/>
                </a:solidFill>
              </a:rPr>
              <a:t>Federal grant dollars from the U.S. Department of Housing and Urban Development (HUD)</a:t>
            </a:r>
          </a:p>
          <a:p>
            <a:pPr lvl="1"/>
            <a:r>
              <a:rPr lang="en-US" sz="1500" dirty="0">
                <a:solidFill>
                  <a:schemeClr val="bg2"/>
                </a:solidFill>
              </a:rPr>
              <a:t>2-year grant; renewable on an annual basis as part of the </a:t>
            </a:r>
            <a:r>
              <a:rPr lang="en-US" sz="1500" dirty="0" err="1">
                <a:solidFill>
                  <a:schemeClr val="bg2"/>
                </a:solidFill>
              </a:rPr>
              <a:t>CoC</a:t>
            </a:r>
            <a:r>
              <a:rPr lang="en-US" sz="1500" dirty="0">
                <a:solidFill>
                  <a:schemeClr val="bg2"/>
                </a:solidFill>
              </a:rPr>
              <a:t> competition </a:t>
            </a:r>
            <a:endParaRPr lang="en-US" sz="1350" dirty="0">
              <a:solidFill>
                <a:schemeClr val="bg2"/>
              </a:solidFill>
            </a:endParaRPr>
          </a:p>
          <a:p>
            <a:pPr lvl="1"/>
            <a:endParaRPr lang="en-US" sz="1200" dirty="0">
              <a:solidFill>
                <a:schemeClr val="bg2"/>
              </a:solidFill>
            </a:endParaRPr>
          </a:p>
        </p:txBody>
      </p:sp>
      <p:pic>
        <p:nvPicPr>
          <p:cNvPr id="8" name="Picture 7"/>
          <p:cNvPicPr>
            <a:picLocks noChangeAspect="1"/>
          </p:cNvPicPr>
          <p:nvPr/>
        </p:nvPicPr>
        <p:blipFill>
          <a:blip r:embed="rId4"/>
          <a:stretch>
            <a:fillRect/>
          </a:stretch>
        </p:blipFill>
        <p:spPr>
          <a:xfrm>
            <a:off x="6640286" y="4573800"/>
            <a:ext cx="1491955" cy="493493"/>
          </a:xfrm>
          <a:prstGeom prst="rect">
            <a:avLst/>
          </a:prstGeom>
        </p:spPr>
      </p:pic>
      <p:pic>
        <p:nvPicPr>
          <p:cNvPr id="9" name="Picture 8"/>
          <p:cNvPicPr>
            <a:picLocks noChangeAspect="1"/>
          </p:cNvPicPr>
          <p:nvPr/>
        </p:nvPicPr>
        <p:blipFill>
          <a:blip r:embed="rId5"/>
          <a:stretch>
            <a:fillRect/>
          </a:stretch>
        </p:blipFill>
        <p:spPr>
          <a:xfrm>
            <a:off x="8221436" y="4547783"/>
            <a:ext cx="577233" cy="519510"/>
          </a:xfrm>
          <a:prstGeom prst="rect">
            <a:avLst/>
          </a:prstGeom>
        </p:spPr>
      </p:pic>
      <p:grpSp>
        <p:nvGrpSpPr>
          <p:cNvPr id="10" name="Google Shape;126;g6de56c2a90_0_886"/>
          <p:cNvGrpSpPr/>
          <p:nvPr/>
        </p:nvGrpSpPr>
        <p:grpSpPr>
          <a:xfrm>
            <a:off x="7740250" y="104528"/>
            <a:ext cx="1230070" cy="359041"/>
            <a:chOff x="9852550" y="7584100"/>
            <a:chExt cx="12458750" cy="4549574"/>
          </a:xfrm>
        </p:grpSpPr>
        <p:pic>
          <p:nvPicPr>
            <p:cNvPr id="11" name="Google Shape;127;g6de56c2a90_0_886"/>
            <p:cNvPicPr preferRelativeResize="0"/>
            <p:nvPr/>
          </p:nvPicPr>
          <p:blipFill rotWithShape="1">
            <a:blip r:embed="rId6">
              <a:alphaModFix/>
            </a:blip>
            <a:srcRect/>
            <a:stretch/>
          </p:blipFill>
          <p:spPr>
            <a:xfrm>
              <a:off x="9852550" y="7584100"/>
              <a:ext cx="2975725" cy="4549574"/>
            </a:xfrm>
            <a:prstGeom prst="rect">
              <a:avLst/>
            </a:prstGeom>
            <a:noFill/>
            <a:ln>
              <a:noFill/>
            </a:ln>
          </p:spPr>
        </p:pic>
        <p:pic>
          <p:nvPicPr>
            <p:cNvPr id="12" name="Google Shape;128;g6de56c2a90_0_886"/>
            <p:cNvPicPr preferRelativeResize="0"/>
            <p:nvPr/>
          </p:nvPicPr>
          <p:blipFill rotWithShape="1">
            <a:blip r:embed="rId7">
              <a:alphaModFix/>
            </a:blip>
            <a:srcRect/>
            <a:stretch/>
          </p:blipFill>
          <p:spPr>
            <a:xfrm>
              <a:off x="12499650" y="8468175"/>
              <a:ext cx="4088200" cy="2726607"/>
            </a:xfrm>
            <a:prstGeom prst="rect">
              <a:avLst/>
            </a:prstGeom>
            <a:noFill/>
            <a:ln>
              <a:noFill/>
            </a:ln>
          </p:spPr>
        </p:pic>
        <p:pic>
          <p:nvPicPr>
            <p:cNvPr id="13" name="Google Shape;129;g6de56c2a90_0_886"/>
            <p:cNvPicPr preferRelativeResize="0"/>
            <p:nvPr/>
          </p:nvPicPr>
          <p:blipFill rotWithShape="1">
            <a:blip r:embed="rId8">
              <a:alphaModFix/>
            </a:blip>
            <a:srcRect/>
            <a:stretch/>
          </p:blipFill>
          <p:spPr>
            <a:xfrm>
              <a:off x="14897675" y="8361225"/>
              <a:ext cx="4474074" cy="2833551"/>
            </a:xfrm>
            <a:prstGeom prst="rect">
              <a:avLst/>
            </a:prstGeom>
            <a:noFill/>
            <a:ln>
              <a:noFill/>
            </a:ln>
          </p:spPr>
        </p:pic>
        <p:pic>
          <p:nvPicPr>
            <p:cNvPr id="14" name="Google Shape;130;g6de56c2a90_0_886"/>
            <p:cNvPicPr preferRelativeResize="0"/>
            <p:nvPr/>
          </p:nvPicPr>
          <p:blipFill rotWithShape="1">
            <a:blip r:embed="rId9">
              <a:alphaModFix/>
            </a:blip>
            <a:srcRect/>
            <a:stretch/>
          </p:blipFill>
          <p:spPr>
            <a:xfrm>
              <a:off x="19335575" y="7937775"/>
              <a:ext cx="2975725" cy="3686375"/>
            </a:xfrm>
            <a:prstGeom prst="rect">
              <a:avLst/>
            </a:prstGeom>
            <a:noFill/>
            <a:ln>
              <a:noFill/>
            </a:ln>
          </p:spPr>
        </p:pic>
      </p:grpSp>
    </p:spTree>
    <p:custDataLst>
      <p:tags r:id="rId1"/>
    </p:custDataLst>
    <p:extLst>
      <p:ext uri="{BB962C8B-B14F-4D97-AF65-F5344CB8AC3E}">
        <p14:creationId xmlns:p14="http://schemas.microsoft.com/office/powerpoint/2010/main" val="4262133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YHDP Eligibility </a:t>
            </a:r>
          </a:p>
        </p:txBody>
      </p:sp>
      <p:pic>
        <p:nvPicPr>
          <p:cNvPr id="4" name="Picture 3"/>
          <p:cNvPicPr>
            <a:picLocks noChangeAspect="1"/>
          </p:cNvPicPr>
          <p:nvPr/>
        </p:nvPicPr>
        <p:blipFill>
          <a:blip r:embed="rId2"/>
          <a:stretch>
            <a:fillRect/>
          </a:stretch>
        </p:blipFill>
        <p:spPr>
          <a:xfrm>
            <a:off x="6726759" y="4513956"/>
            <a:ext cx="1585097" cy="524301"/>
          </a:xfrm>
          <a:prstGeom prst="rect">
            <a:avLst/>
          </a:prstGeom>
        </p:spPr>
      </p:pic>
      <p:pic>
        <p:nvPicPr>
          <p:cNvPr id="5" name="Picture 4"/>
          <p:cNvPicPr>
            <a:picLocks noChangeAspect="1"/>
          </p:cNvPicPr>
          <p:nvPr/>
        </p:nvPicPr>
        <p:blipFill>
          <a:blip r:embed="rId3"/>
          <a:stretch>
            <a:fillRect/>
          </a:stretch>
        </p:blipFill>
        <p:spPr>
          <a:xfrm>
            <a:off x="8377891" y="4434701"/>
            <a:ext cx="670618" cy="603556"/>
          </a:xfrm>
          <a:prstGeom prst="rect">
            <a:avLst/>
          </a:prstGeom>
        </p:spPr>
      </p:pic>
      <p:sp>
        <p:nvSpPr>
          <p:cNvPr id="6" name="Google Shape;102;g6de56c2a90_0_6"/>
          <p:cNvSpPr txBox="1"/>
          <p:nvPr/>
        </p:nvSpPr>
        <p:spPr>
          <a:xfrm>
            <a:off x="139818" y="4740158"/>
            <a:ext cx="1401599" cy="277110"/>
          </a:xfrm>
          <a:prstGeom prst="rect">
            <a:avLst/>
          </a:prstGeom>
          <a:noFill/>
          <a:ln>
            <a:noFill/>
          </a:ln>
        </p:spPr>
        <p:txBody>
          <a:bodyPr spcFirstLastPara="1" wrap="square" lIns="27428" tIns="27428" rIns="27428" bIns="27428" anchor="t" anchorCtr="0">
            <a:noAutofit/>
          </a:bodyPr>
          <a:lstStyle/>
          <a:p>
            <a:r>
              <a:rPr lang="en-US" sz="1620" dirty="0">
                <a:solidFill>
                  <a:schemeClr val="bg2">
                    <a:lumMod val="50000"/>
                  </a:schemeClr>
                </a:solidFill>
                <a:latin typeface="Twentieth Century"/>
                <a:ea typeface="Twentieth Century"/>
                <a:cs typeface="Twentieth Century"/>
                <a:sym typeface="Twentieth Century"/>
              </a:rPr>
              <a:t>#</a:t>
            </a:r>
            <a:r>
              <a:rPr lang="en-US" sz="1620" dirty="0" err="1">
                <a:solidFill>
                  <a:schemeClr val="bg2">
                    <a:lumMod val="50000"/>
                  </a:schemeClr>
                </a:solidFill>
                <a:latin typeface="Twentieth Century"/>
                <a:ea typeface="Twentieth Century"/>
                <a:cs typeface="Twentieth Century"/>
                <a:sym typeface="Twentieth Century"/>
              </a:rPr>
              <a:t>BmoreYHDP</a:t>
            </a:r>
            <a:endParaRPr sz="420" dirty="0">
              <a:solidFill>
                <a:schemeClr val="bg2">
                  <a:lumMod val="50000"/>
                </a:schemeClr>
              </a:solidFill>
            </a:endParaRPr>
          </a:p>
        </p:txBody>
      </p:sp>
      <p:grpSp>
        <p:nvGrpSpPr>
          <p:cNvPr id="7" name="Google Shape;126;g6de56c2a90_0_886"/>
          <p:cNvGrpSpPr/>
          <p:nvPr/>
        </p:nvGrpSpPr>
        <p:grpSpPr>
          <a:xfrm>
            <a:off x="7740250" y="104528"/>
            <a:ext cx="1230070" cy="359041"/>
            <a:chOff x="9852550" y="7584100"/>
            <a:chExt cx="12458750" cy="4549574"/>
          </a:xfrm>
        </p:grpSpPr>
        <p:pic>
          <p:nvPicPr>
            <p:cNvPr id="8" name="Google Shape;127;g6de56c2a90_0_886"/>
            <p:cNvPicPr preferRelativeResize="0"/>
            <p:nvPr/>
          </p:nvPicPr>
          <p:blipFill rotWithShape="1">
            <a:blip r:embed="rId4">
              <a:alphaModFix/>
            </a:blip>
            <a:srcRect/>
            <a:stretch/>
          </p:blipFill>
          <p:spPr>
            <a:xfrm>
              <a:off x="9852550" y="7584100"/>
              <a:ext cx="2975725" cy="4549574"/>
            </a:xfrm>
            <a:prstGeom prst="rect">
              <a:avLst/>
            </a:prstGeom>
            <a:noFill/>
            <a:ln>
              <a:noFill/>
            </a:ln>
          </p:spPr>
        </p:pic>
        <p:pic>
          <p:nvPicPr>
            <p:cNvPr id="9" name="Google Shape;128;g6de56c2a90_0_886"/>
            <p:cNvPicPr preferRelativeResize="0"/>
            <p:nvPr/>
          </p:nvPicPr>
          <p:blipFill rotWithShape="1">
            <a:blip r:embed="rId5">
              <a:alphaModFix/>
            </a:blip>
            <a:srcRect/>
            <a:stretch/>
          </p:blipFill>
          <p:spPr>
            <a:xfrm>
              <a:off x="12499650" y="8468175"/>
              <a:ext cx="4088200" cy="2726607"/>
            </a:xfrm>
            <a:prstGeom prst="rect">
              <a:avLst/>
            </a:prstGeom>
            <a:noFill/>
            <a:ln>
              <a:noFill/>
            </a:ln>
          </p:spPr>
        </p:pic>
        <p:pic>
          <p:nvPicPr>
            <p:cNvPr id="10" name="Google Shape;129;g6de56c2a90_0_886"/>
            <p:cNvPicPr preferRelativeResize="0"/>
            <p:nvPr/>
          </p:nvPicPr>
          <p:blipFill rotWithShape="1">
            <a:blip r:embed="rId6">
              <a:alphaModFix/>
            </a:blip>
            <a:srcRect/>
            <a:stretch/>
          </p:blipFill>
          <p:spPr>
            <a:xfrm>
              <a:off x="14897675" y="8361225"/>
              <a:ext cx="4474074" cy="2833551"/>
            </a:xfrm>
            <a:prstGeom prst="rect">
              <a:avLst/>
            </a:prstGeom>
            <a:noFill/>
            <a:ln>
              <a:noFill/>
            </a:ln>
          </p:spPr>
        </p:pic>
        <p:pic>
          <p:nvPicPr>
            <p:cNvPr id="11" name="Google Shape;130;g6de56c2a90_0_886"/>
            <p:cNvPicPr preferRelativeResize="0"/>
            <p:nvPr/>
          </p:nvPicPr>
          <p:blipFill rotWithShape="1">
            <a:blip r:embed="rId7">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1829569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32" name="Google Shape;132;g6de56c2a90_0_886"/>
          <p:cNvSpPr txBox="1"/>
          <p:nvPr/>
        </p:nvSpPr>
        <p:spPr>
          <a:xfrm>
            <a:off x="1348133" y="4760259"/>
            <a:ext cx="1392378" cy="257009"/>
          </a:xfrm>
          <a:prstGeom prst="rect">
            <a:avLst/>
          </a:prstGeom>
          <a:noFill/>
          <a:ln>
            <a:noFill/>
          </a:ln>
        </p:spPr>
        <p:txBody>
          <a:bodyPr spcFirstLastPara="1" wrap="square" lIns="27428" tIns="27428" rIns="27428" bIns="27428" anchor="t"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srgbClr val="000000"/>
                </a:solidFill>
                <a:effectLst/>
                <a:uLnTx/>
                <a:uFillTx/>
                <a:latin typeface="Twentieth Century"/>
                <a:ea typeface="Twentieth Century"/>
                <a:cs typeface="Twentieth Century"/>
                <a:sym typeface="Twentieth Century"/>
              </a:rPr>
              <a:t>#</a:t>
            </a:r>
            <a:r>
              <a:rPr kumimoji="0" lang="en-US" sz="1350" b="0" i="0" u="none" strike="noStrike" kern="1200" cap="none" spc="0" normalizeH="0" baseline="0" noProof="0" dirty="0" err="1">
                <a:ln>
                  <a:noFill/>
                </a:ln>
                <a:solidFill>
                  <a:srgbClr val="000000"/>
                </a:solidFill>
                <a:effectLst/>
                <a:uLnTx/>
                <a:uFillTx/>
                <a:latin typeface="Twentieth Century"/>
                <a:ea typeface="Twentieth Century"/>
                <a:cs typeface="Twentieth Century"/>
                <a:sym typeface="Twentieth Century"/>
              </a:rPr>
              <a:t>BmoreYHDP</a:t>
            </a:r>
            <a:endParaRPr kumimoji="0" sz="135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12" name="Title 1"/>
          <p:cNvSpPr txBox="1">
            <a:spLocks/>
          </p:cNvSpPr>
          <p:nvPr/>
        </p:nvSpPr>
        <p:spPr>
          <a:xfrm>
            <a:off x="235861" y="533572"/>
            <a:ext cx="7173468" cy="642938"/>
          </a:xfrm>
          <a:prstGeom prst="rect">
            <a:avLst/>
          </a:prstGeom>
        </p:spPr>
        <p:txBody>
          <a:bodyPr anchor="ctr"/>
          <a:lstStyle>
            <a:lvl1pPr algn="l" defTabSz="685800" rtl="0" eaLnBrk="1" latinLnBrk="0" hangingPunct="1">
              <a:lnSpc>
                <a:spcPct val="90000"/>
              </a:lnSpc>
              <a:spcBef>
                <a:spcPct val="0"/>
              </a:spcBef>
              <a:buNone/>
              <a:defRPr sz="2250" kern="1200" spc="-45" baseline="0">
                <a:solidFill>
                  <a:srgbClr val="FFFFFF"/>
                </a:solidFill>
                <a:latin typeface="+mj-lt"/>
                <a:ea typeface="+mj-ea"/>
                <a:cs typeface="+mj-cs"/>
              </a:defRPr>
            </a:lvl1pPr>
          </a:lstStyle>
          <a:p>
            <a:pPr defTabSz="514350">
              <a:buClrTx/>
              <a:defRPr/>
            </a:pPr>
            <a:r>
              <a:rPr lang="en-US" sz="2800" b="1" dirty="0">
                <a:solidFill>
                  <a:srgbClr val="CF7347"/>
                </a:solidFill>
              </a:rPr>
              <a:t>Eligible Applicants</a:t>
            </a:r>
          </a:p>
          <a:p>
            <a:pPr marL="0" marR="0" lvl="0" indent="0" algn="l" defTabSz="514350" rtl="0" eaLnBrk="1" fontAlgn="auto" latinLnBrk="0" hangingPunct="1">
              <a:lnSpc>
                <a:spcPct val="90000"/>
              </a:lnSpc>
              <a:spcBef>
                <a:spcPct val="0"/>
              </a:spcBef>
              <a:spcAft>
                <a:spcPts val="0"/>
              </a:spcAft>
              <a:buClrTx/>
              <a:buSzTx/>
              <a:buFont typeface="Arial"/>
              <a:buNone/>
              <a:tabLst/>
              <a:defRPr/>
            </a:pPr>
            <a:r>
              <a:rPr kumimoji="0" lang="en-US" sz="2700" b="1" i="0" u="none" strike="noStrike" kern="1200" cap="none" spc="-34" normalizeH="0" baseline="0" noProof="0" dirty="0">
                <a:ln>
                  <a:noFill/>
                </a:ln>
                <a:solidFill>
                  <a:srgbClr val="CF7347"/>
                </a:solidFill>
                <a:effectLst/>
                <a:uLnTx/>
                <a:uFillTx/>
                <a:latin typeface="Arial" panose="020B0604020202020204"/>
                <a:ea typeface="+mj-ea"/>
                <a:cs typeface="+mj-cs"/>
                <a:sym typeface="Arial"/>
              </a:rPr>
              <a:t>   </a:t>
            </a:r>
          </a:p>
        </p:txBody>
      </p:sp>
      <p:sp>
        <p:nvSpPr>
          <p:cNvPr id="13" name="Content Placeholder 2"/>
          <p:cNvSpPr txBox="1">
            <a:spLocks/>
          </p:cNvSpPr>
          <p:nvPr/>
        </p:nvSpPr>
        <p:spPr>
          <a:xfrm>
            <a:off x="-74018" y="607431"/>
            <a:ext cx="9044338" cy="3439887"/>
          </a:xfrm>
          <a:prstGeom prst="rect">
            <a:avLst/>
          </a:prstGeom>
        </p:spPr>
        <p:txBody>
          <a:bodyPr anchor="ctr"/>
          <a:lstStyle>
            <a:lvl1pPr marL="137160" indent="-137160" algn="l" defTabSz="685800" rtl="0" eaLnBrk="1" latinLnBrk="0" hangingPunct="1">
              <a:lnSpc>
                <a:spcPct val="90000"/>
              </a:lnSpc>
              <a:spcBef>
                <a:spcPts val="900"/>
              </a:spcBef>
              <a:buClr>
                <a:schemeClr val="accent1"/>
              </a:buClr>
              <a:buFont typeface="Wingdings 2" pitchFamily="18" charset="2"/>
              <a:buChar char=""/>
              <a:defRPr sz="1425" kern="1200">
                <a:solidFill>
                  <a:schemeClr val="tx2"/>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75"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25"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9pPr>
          </a:lstStyle>
          <a:p>
            <a:pPr marL="0" indent="0">
              <a:buNone/>
            </a:pPr>
            <a:endParaRPr lang="en-US" sz="1600" dirty="0"/>
          </a:p>
          <a:p>
            <a:pPr marL="0" indent="0">
              <a:buNone/>
            </a:pPr>
            <a:r>
              <a:rPr lang="en-US" sz="1600" dirty="0">
                <a:solidFill>
                  <a:schemeClr val="tx1">
                    <a:lumMod val="95000"/>
                    <a:lumOff val="5000"/>
                  </a:schemeClr>
                </a:solidFill>
              </a:rPr>
              <a:t>    </a:t>
            </a:r>
            <a:r>
              <a:rPr lang="en-US" sz="1400" dirty="0">
                <a:solidFill>
                  <a:schemeClr val="tx1">
                    <a:lumMod val="95000"/>
                    <a:lumOff val="5000"/>
                  </a:schemeClr>
                </a:solidFill>
              </a:rPr>
              <a:t>To be considered a qualified organization, the applicant must meet the following mandatory criteria:</a:t>
            </a:r>
          </a:p>
          <a:p>
            <a:pPr marL="0" indent="0">
              <a:buNone/>
            </a:pPr>
            <a:endParaRPr lang="en-US" sz="1600" dirty="0"/>
          </a:p>
          <a:p>
            <a:pPr lvl="2"/>
            <a:r>
              <a:rPr lang="en-US" sz="1600" dirty="0">
                <a:solidFill>
                  <a:schemeClr val="tx1">
                    <a:lumMod val="95000"/>
                    <a:lumOff val="5000"/>
                  </a:schemeClr>
                </a:solidFill>
              </a:rPr>
              <a:t>Non-Profit 501(c)(3) tax-exempt organization or another city government agency</a:t>
            </a:r>
          </a:p>
          <a:p>
            <a:pPr lvl="2"/>
            <a:r>
              <a:rPr lang="en-US" sz="1600" dirty="0">
                <a:solidFill>
                  <a:schemeClr val="tx1">
                    <a:lumMod val="95000"/>
                    <a:lumOff val="5000"/>
                  </a:schemeClr>
                </a:solidFill>
              </a:rPr>
              <a:t>Be located or provide services in Baltimore City </a:t>
            </a:r>
          </a:p>
          <a:p>
            <a:pPr lvl="2"/>
            <a:r>
              <a:rPr lang="en-US" sz="1600" dirty="0">
                <a:solidFill>
                  <a:schemeClr val="tx1">
                    <a:lumMod val="95000"/>
                    <a:lumOff val="5000"/>
                  </a:schemeClr>
                </a:solidFill>
              </a:rPr>
              <a:t>Commitment to operating the program under the Housing First model</a:t>
            </a:r>
          </a:p>
          <a:p>
            <a:pPr lvl="2"/>
            <a:r>
              <a:rPr lang="en-US" sz="1600" dirty="0">
                <a:solidFill>
                  <a:schemeClr val="tx1">
                    <a:lumMod val="95000"/>
                    <a:lumOff val="5000"/>
                  </a:schemeClr>
                </a:solidFill>
              </a:rPr>
              <a:t>At least a 25% cash or in-kind match for the amount of funding requested.</a:t>
            </a:r>
          </a:p>
          <a:p>
            <a:pPr lvl="2"/>
            <a:r>
              <a:rPr lang="en-US" sz="1600" dirty="0">
                <a:solidFill>
                  <a:schemeClr val="tx1">
                    <a:lumMod val="95000"/>
                    <a:lumOff val="5000"/>
                  </a:schemeClr>
                </a:solidFill>
              </a:rPr>
              <a:t>Applicants may submit joint applications in response to this RFP, with one as the lead agency recipient and another as a subrecipient. Joint applications should submit an MOU reflecting the role of project partners and specify funding for each organization in the budget section. </a:t>
            </a:r>
          </a:p>
          <a:p>
            <a:pPr marL="102870" lvl="0" indent="-102870" defTabSz="514350">
              <a:spcBef>
                <a:spcPts val="675"/>
              </a:spcBef>
              <a:buClr>
                <a:srgbClr val="F8971D"/>
              </a:buClr>
              <a:buFont typeface="Arial" panose="020B0604020202020204" pitchFamily="34" charset="0"/>
              <a:buChar char="•"/>
              <a:defRPr/>
            </a:pPr>
            <a:endParaRPr lang="en-US" sz="1400" dirty="0"/>
          </a:p>
        </p:txBody>
      </p:sp>
      <p:pic>
        <p:nvPicPr>
          <p:cNvPr id="14" name="Picture 13"/>
          <p:cNvPicPr>
            <a:picLocks noChangeAspect="1"/>
          </p:cNvPicPr>
          <p:nvPr/>
        </p:nvPicPr>
        <p:blipFill>
          <a:blip r:embed="rId3"/>
          <a:stretch>
            <a:fillRect/>
          </a:stretch>
        </p:blipFill>
        <p:spPr>
          <a:xfrm>
            <a:off x="6547144" y="4542992"/>
            <a:ext cx="1585097" cy="524301"/>
          </a:xfrm>
          <a:prstGeom prst="rect">
            <a:avLst/>
          </a:prstGeom>
        </p:spPr>
      </p:pic>
      <p:pic>
        <p:nvPicPr>
          <p:cNvPr id="15" name="Picture 14"/>
          <p:cNvPicPr>
            <a:picLocks noChangeAspect="1"/>
          </p:cNvPicPr>
          <p:nvPr/>
        </p:nvPicPr>
        <p:blipFill>
          <a:blip r:embed="rId4"/>
          <a:stretch>
            <a:fillRect/>
          </a:stretch>
        </p:blipFill>
        <p:spPr>
          <a:xfrm>
            <a:off x="8221436" y="4463737"/>
            <a:ext cx="670618" cy="603556"/>
          </a:xfrm>
          <a:prstGeom prst="rect">
            <a:avLst/>
          </a:prstGeom>
        </p:spPr>
      </p:pic>
      <p:grpSp>
        <p:nvGrpSpPr>
          <p:cNvPr id="16" name="Google Shape;126;g6de56c2a90_0_886"/>
          <p:cNvGrpSpPr/>
          <p:nvPr/>
        </p:nvGrpSpPr>
        <p:grpSpPr>
          <a:xfrm>
            <a:off x="7740250" y="104528"/>
            <a:ext cx="1230070" cy="359041"/>
            <a:chOff x="9852550" y="7584100"/>
            <a:chExt cx="12458750" cy="4549574"/>
          </a:xfrm>
        </p:grpSpPr>
        <p:pic>
          <p:nvPicPr>
            <p:cNvPr id="17" name="Google Shape;127;g6de56c2a90_0_886"/>
            <p:cNvPicPr preferRelativeResize="0"/>
            <p:nvPr/>
          </p:nvPicPr>
          <p:blipFill rotWithShape="1">
            <a:blip r:embed="rId5">
              <a:alphaModFix/>
            </a:blip>
            <a:srcRect/>
            <a:stretch/>
          </p:blipFill>
          <p:spPr>
            <a:xfrm>
              <a:off x="9852550" y="7584100"/>
              <a:ext cx="2975725" cy="4549574"/>
            </a:xfrm>
            <a:prstGeom prst="rect">
              <a:avLst/>
            </a:prstGeom>
            <a:noFill/>
            <a:ln>
              <a:noFill/>
            </a:ln>
          </p:spPr>
        </p:pic>
        <p:pic>
          <p:nvPicPr>
            <p:cNvPr id="18" name="Google Shape;128;g6de56c2a90_0_886"/>
            <p:cNvPicPr preferRelativeResize="0"/>
            <p:nvPr/>
          </p:nvPicPr>
          <p:blipFill rotWithShape="1">
            <a:blip r:embed="rId6">
              <a:alphaModFix/>
            </a:blip>
            <a:srcRect/>
            <a:stretch/>
          </p:blipFill>
          <p:spPr>
            <a:xfrm>
              <a:off x="12499650" y="8468175"/>
              <a:ext cx="4088200" cy="2726607"/>
            </a:xfrm>
            <a:prstGeom prst="rect">
              <a:avLst/>
            </a:prstGeom>
            <a:noFill/>
            <a:ln>
              <a:noFill/>
            </a:ln>
          </p:spPr>
        </p:pic>
        <p:pic>
          <p:nvPicPr>
            <p:cNvPr id="19" name="Google Shape;129;g6de56c2a90_0_886"/>
            <p:cNvPicPr preferRelativeResize="0"/>
            <p:nvPr/>
          </p:nvPicPr>
          <p:blipFill rotWithShape="1">
            <a:blip r:embed="rId7">
              <a:alphaModFix/>
            </a:blip>
            <a:srcRect/>
            <a:stretch/>
          </p:blipFill>
          <p:spPr>
            <a:xfrm>
              <a:off x="14897675" y="8361225"/>
              <a:ext cx="4474074" cy="2833551"/>
            </a:xfrm>
            <a:prstGeom prst="rect">
              <a:avLst/>
            </a:prstGeom>
            <a:noFill/>
            <a:ln>
              <a:noFill/>
            </a:ln>
          </p:spPr>
        </p:pic>
        <p:pic>
          <p:nvPicPr>
            <p:cNvPr id="20" name="Google Shape;130;g6de56c2a90_0_886"/>
            <p:cNvPicPr preferRelativeResize="0"/>
            <p:nvPr/>
          </p:nvPicPr>
          <p:blipFill rotWithShape="1">
            <a:blip r:embed="rId8">
              <a:alphaModFix/>
            </a:blip>
            <a:srcRect/>
            <a:stretch/>
          </p:blipFill>
          <p:spPr>
            <a:xfrm>
              <a:off x="19335575" y="7937775"/>
              <a:ext cx="2975725" cy="3686375"/>
            </a:xfrm>
            <a:prstGeom prst="rect">
              <a:avLst/>
            </a:prstGeom>
            <a:noFill/>
            <a:ln>
              <a:noFill/>
            </a:ln>
          </p:spPr>
        </p:pic>
      </p:grpSp>
    </p:spTree>
    <p:extLst>
      <p:ext uri="{BB962C8B-B14F-4D97-AF65-F5344CB8AC3E}">
        <p14:creationId xmlns:p14="http://schemas.microsoft.com/office/powerpoint/2010/main" val="4472448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H2017">
  <a:themeElements>
    <a:clrScheme name="CSH_BrandColors">
      <a:dk1>
        <a:srgbClr val="000000"/>
      </a:dk1>
      <a:lt1>
        <a:srgbClr val="FFFFFF"/>
      </a:lt1>
      <a:dk2>
        <a:srgbClr val="000000"/>
      </a:dk2>
      <a:lt2>
        <a:srgbClr val="EEB111"/>
      </a:lt2>
      <a:accent1>
        <a:srgbClr val="F8971D"/>
      </a:accent1>
      <a:accent2>
        <a:srgbClr val="A6093D"/>
      </a:accent2>
      <a:accent3>
        <a:srgbClr val="0081C6"/>
      </a:accent3>
      <a:accent4>
        <a:srgbClr val="8DC63F"/>
      </a:accent4>
      <a:accent5>
        <a:srgbClr val="6C207E"/>
      </a:accent5>
      <a:accent6>
        <a:srgbClr val="9FA1A4"/>
      </a:accent6>
      <a:hlink>
        <a:srgbClr val="0081C6"/>
      </a:hlink>
      <a:folHlink>
        <a:srgbClr val="6C20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CSH2017" id="{812E319A-9ABA-48D5-9A41-3D69FAE0830C}" vid="{C7855CA2-2C89-4FFA-84E5-850F91FF54FC}"/>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pptB270.tmp</Template>
  <TotalTime>24718</TotalTime>
  <Words>3448</Words>
  <Application>Microsoft Office PowerPoint</Application>
  <PresentationFormat>On-screen Show (16:9)</PresentationFormat>
  <Paragraphs>387</Paragraphs>
  <Slides>44</Slides>
  <Notes>31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Oswald</vt:lpstr>
      <vt:lpstr>Twentieth Century</vt:lpstr>
      <vt:lpstr>Wingdings 2</vt:lpstr>
      <vt:lpstr>Calibri</vt:lpstr>
      <vt:lpstr>Source Code Pro</vt:lpstr>
      <vt:lpstr>Arial</vt:lpstr>
      <vt:lpstr>Wingdings</vt:lpstr>
      <vt:lpstr>Times New Roman</vt:lpstr>
      <vt:lpstr>Radley</vt:lpstr>
      <vt:lpstr>Modern Writer</vt:lpstr>
      <vt:lpstr>CSH2017</vt:lpstr>
      <vt:lpstr>PowerPoint Presentation</vt:lpstr>
      <vt:lpstr>Housekeeping</vt:lpstr>
      <vt:lpstr>YHDP Overview</vt:lpstr>
      <vt:lpstr>PowerPoint Presentation</vt:lpstr>
      <vt:lpstr>PowerPoint Presentation</vt:lpstr>
      <vt:lpstr>PowerPoint Presentation</vt:lpstr>
      <vt:lpstr>PowerPoint Presentation</vt:lpstr>
      <vt:lpstr>YHDP Eligibility </vt:lpstr>
      <vt:lpstr>PowerPoint Presentation</vt:lpstr>
      <vt:lpstr>PowerPoint Presentation</vt:lpstr>
      <vt:lpstr>PowerPoint Presentation</vt:lpstr>
      <vt:lpstr>PowerPoint Presentation</vt:lpstr>
      <vt:lpstr>PowerPoint Presentation</vt:lpstr>
      <vt:lpstr>Populations Served</vt:lpstr>
      <vt:lpstr>PowerPoint Presentation</vt:lpstr>
      <vt:lpstr>PowerPoint Presentation</vt:lpstr>
      <vt:lpstr>PowerPoint Presentation</vt:lpstr>
      <vt:lpstr>Guiding Principles </vt:lpstr>
      <vt:lpstr>PowerPoint Presentation</vt:lpstr>
      <vt:lpstr>PowerPoint Presentation</vt:lpstr>
      <vt:lpstr>PowerPoint Presentation</vt:lpstr>
      <vt:lpstr>Crisis Bridge Housing </vt:lpstr>
      <vt:lpstr>PowerPoint Presentation</vt:lpstr>
      <vt:lpstr>Project Requirements </vt:lpstr>
      <vt:lpstr>PowerPoint Presentation</vt:lpstr>
      <vt:lpstr>PowerPoint Presentation</vt:lpstr>
      <vt:lpstr>What is Housing First?</vt:lpstr>
      <vt:lpstr>Housing First Agreement</vt:lpstr>
      <vt:lpstr>What is Coordinated Access?</vt:lpstr>
      <vt:lpstr>Homeless Management Information System (HMIS)</vt:lpstr>
      <vt:lpstr>YHDP Waivers</vt:lpstr>
      <vt:lpstr>PowerPoint Presentation</vt:lpstr>
      <vt:lpstr>Application Instructions</vt:lpstr>
      <vt:lpstr>PowerPoint Presentation</vt:lpstr>
      <vt:lpstr>PowerPoint Presentation</vt:lpstr>
      <vt:lpstr>Project Budgets</vt:lpstr>
      <vt:lpstr>PowerPoint Presentation</vt:lpstr>
      <vt:lpstr>PowerPoint Presentation</vt:lpstr>
      <vt:lpstr>PowerPoint Presentation</vt:lpstr>
      <vt:lpstr>Resources and Q/A</vt:lpstr>
      <vt:lpstr>Technical Assistance</vt:lpstr>
      <vt:lpstr>Resources</vt:lpstr>
      <vt:lpstr>Additional Resources</vt:lpstr>
      <vt:lpstr>Follow us and Join the conversation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Meister, Danielle</dc:creator>
  <cp:lastModifiedBy>Nandi, Paroma (MOHS)</cp:lastModifiedBy>
  <cp:revision>206</cp:revision>
  <cp:lastPrinted>2018-05-10T06:57:46Z</cp:lastPrinted>
  <dcterms:modified xsi:type="dcterms:W3CDTF">2020-08-10T17:04:30Z</dcterms:modified>
</cp:coreProperties>
</file>